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5"/>
  </p:notesMasterIdLst>
  <p:sldIdLst>
    <p:sldId id="256" r:id="rId2"/>
    <p:sldId id="485" r:id="rId3"/>
    <p:sldId id="257" r:id="rId4"/>
    <p:sldId id="259" r:id="rId5"/>
    <p:sldId id="445" r:id="rId6"/>
    <p:sldId id="447" r:id="rId7"/>
    <p:sldId id="448" r:id="rId8"/>
    <p:sldId id="446" r:id="rId9"/>
    <p:sldId id="449" r:id="rId10"/>
    <p:sldId id="442" r:id="rId11"/>
    <p:sldId id="443" r:id="rId12"/>
    <p:sldId id="444" r:id="rId13"/>
    <p:sldId id="450" r:id="rId14"/>
    <p:sldId id="451" r:id="rId15"/>
    <p:sldId id="452" r:id="rId16"/>
    <p:sldId id="398" r:id="rId17"/>
    <p:sldId id="400" r:id="rId18"/>
    <p:sldId id="401" r:id="rId19"/>
    <p:sldId id="288" r:id="rId20"/>
    <p:sldId id="290" r:id="rId21"/>
    <p:sldId id="291" r:id="rId22"/>
    <p:sldId id="298" r:id="rId23"/>
    <p:sldId id="301" r:id="rId24"/>
    <p:sldId id="302" r:id="rId25"/>
    <p:sldId id="304" r:id="rId26"/>
    <p:sldId id="305" r:id="rId27"/>
    <p:sldId id="307" r:id="rId28"/>
    <p:sldId id="309" r:id="rId29"/>
    <p:sldId id="402" r:id="rId30"/>
    <p:sldId id="403" r:id="rId31"/>
    <p:sldId id="404" r:id="rId32"/>
    <p:sldId id="405" r:id="rId33"/>
    <p:sldId id="289" r:id="rId34"/>
    <p:sldId id="311" r:id="rId35"/>
    <p:sldId id="312" r:id="rId36"/>
    <p:sldId id="406" r:id="rId37"/>
    <p:sldId id="260" r:id="rId38"/>
    <p:sldId id="261" r:id="rId39"/>
    <p:sldId id="263" r:id="rId40"/>
    <p:sldId id="408" r:id="rId41"/>
    <p:sldId id="461" r:id="rId42"/>
    <p:sldId id="462" r:id="rId43"/>
    <p:sldId id="463" r:id="rId44"/>
    <p:sldId id="464" r:id="rId45"/>
    <p:sldId id="354" r:id="rId46"/>
    <p:sldId id="410" r:id="rId47"/>
    <p:sldId id="355" r:id="rId48"/>
    <p:sldId id="356" r:id="rId49"/>
    <p:sldId id="411" r:id="rId50"/>
    <p:sldId id="357" r:id="rId51"/>
    <p:sldId id="358" r:id="rId52"/>
    <p:sldId id="412" r:id="rId53"/>
    <p:sldId id="359" r:id="rId54"/>
    <p:sldId id="413" r:id="rId55"/>
    <p:sldId id="360" r:id="rId56"/>
    <p:sldId id="414" r:id="rId57"/>
    <p:sldId id="362" r:id="rId58"/>
    <p:sldId id="416" r:id="rId59"/>
    <p:sldId id="363" r:id="rId60"/>
    <p:sldId id="417" r:id="rId61"/>
    <p:sldId id="364" r:id="rId62"/>
    <p:sldId id="365" r:id="rId63"/>
    <p:sldId id="418" r:id="rId64"/>
    <p:sldId id="366" r:id="rId65"/>
    <p:sldId id="419" r:id="rId66"/>
    <p:sldId id="367" r:id="rId67"/>
    <p:sldId id="420" r:id="rId68"/>
    <p:sldId id="368" r:id="rId69"/>
    <p:sldId id="370" r:id="rId70"/>
    <p:sldId id="421" r:id="rId71"/>
    <p:sldId id="371" r:id="rId72"/>
    <p:sldId id="372" r:id="rId73"/>
    <p:sldId id="483"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51" autoAdjust="0"/>
    <p:restoredTop sz="91209" autoAdjust="0"/>
  </p:normalViewPr>
  <p:slideViewPr>
    <p:cSldViewPr>
      <p:cViewPr>
        <p:scale>
          <a:sx n="80" d="100"/>
          <a:sy n="80" d="100"/>
        </p:scale>
        <p:origin x="-114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98FD19-4D8D-45F3-A324-98401A8BF257}" type="datetimeFigureOut">
              <a:rPr lang="en-US" smtClean="0"/>
              <a:pPr/>
              <a:t>1/15/2016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37EC17-5B6E-4A35-80DA-57A08B8B866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7EE1DA-3AED-4BB2-AE4F-9ED29F57A31B}" type="datetime1">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ADABD-4D31-4049-B937-512C5BAAFE4C}" type="slidenum">
              <a:rPr lang="en-US" smtClean="0"/>
              <a:pPr/>
              <a:t>‹#›</a:t>
            </a:fld>
            <a:endParaRPr lang="en-US" dirty="0"/>
          </a:p>
        </p:txBody>
      </p:sp>
    </p:spTree>
  </p:cSld>
  <p:clrMapOvr>
    <a:masterClrMapping/>
  </p:clrMapOvr>
  <p:transition spd="slow">
    <p:wipe/>
    <p:sndAc>
      <p:stSnd>
        <p:snd r:embed="rId1" name="drumroll.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AAB9DE-7A0D-4E9A-B31A-42508C9A80F5}" type="datetime1">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ADABD-4D31-4049-B937-512C5BAAFE4C}" type="slidenum">
              <a:rPr lang="en-US" smtClean="0"/>
              <a:pPr/>
              <a:t>‹#›</a:t>
            </a:fld>
            <a:endParaRPr lang="en-US" dirty="0"/>
          </a:p>
        </p:txBody>
      </p:sp>
    </p:spTree>
  </p:cSld>
  <p:clrMapOvr>
    <a:masterClrMapping/>
  </p:clrMapOvr>
  <p:transition spd="slow">
    <p:wipe/>
    <p:sndAc>
      <p:stSnd>
        <p:snd r:embed="rId1" name="drumroll.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87E9B-8D07-479E-AC7A-EAE4328FC11C}" type="datetime1">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ADABD-4D31-4049-B937-512C5BAAFE4C}" type="slidenum">
              <a:rPr lang="en-US" smtClean="0"/>
              <a:pPr/>
              <a:t>‹#›</a:t>
            </a:fld>
            <a:endParaRPr lang="en-US" dirty="0"/>
          </a:p>
        </p:txBody>
      </p:sp>
    </p:spTree>
  </p:cSld>
  <p:clrMapOvr>
    <a:masterClrMapping/>
  </p:clrMapOvr>
  <p:transition spd="slow">
    <p:wipe/>
    <p:sndAc>
      <p:stSnd>
        <p:snd r:embed="rId1" name="drumroll.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61A05-2BC7-4B0C-AD59-21F57A6548A3}" type="datetime1">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ADABD-4D31-4049-B937-512C5BAAFE4C}" type="slidenum">
              <a:rPr lang="en-US" smtClean="0"/>
              <a:pPr/>
              <a:t>‹#›</a:t>
            </a:fld>
            <a:endParaRPr lang="en-US" dirty="0"/>
          </a:p>
        </p:txBody>
      </p:sp>
    </p:spTree>
  </p:cSld>
  <p:clrMapOvr>
    <a:masterClrMapping/>
  </p:clrMapOvr>
  <p:transition spd="slow">
    <p:wipe/>
    <p:sndAc>
      <p:stSnd>
        <p:snd r:embed="rId1" name="drumroll.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EACE49-D61C-49D4-9E1F-B29B46089888}" type="datetime1">
              <a:rPr lang="en-US" smtClean="0"/>
              <a:pPr/>
              <a:t>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ADABD-4D31-4049-B937-512C5BAAFE4C}" type="slidenum">
              <a:rPr lang="en-US" smtClean="0"/>
              <a:pPr/>
              <a:t>‹#›</a:t>
            </a:fld>
            <a:endParaRPr lang="en-US" dirty="0"/>
          </a:p>
        </p:txBody>
      </p:sp>
    </p:spTree>
  </p:cSld>
  <p:clrMapOvr>
    <a:masterClrMapping/>
  </p:clrMapOvr>
  <p:transition spd="slow">
    <p:wipe/>
    <p:sndAc>
      <p:stSnd>
        <p:snd r:embed="rId1" name="drumroll.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35B763-F66F-4C7E-9898-D59ACECEEB6F}" type="datetime1">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BADABD-4D31-4049-B937-512C5BAAFE4C}" type="slidenum">
              <a:rPr lang="en-US" smtClean="0"/>
              <a:pPr/>
              <a:t>‹#›</a:t>
            </a:fld>
            <a:endParaRPr lang="en-US" dirty="0"/>
          </a:p>
        </p:txBody>
      </p:sp>
    </p:spTree>
  </p:cSld>
  <p:clrMapOvr>
    <a:masterClrMapping/>
  </p:clrMapOvr>
  <p:transition spd="slow">
    <p:wipe/>
    <p:sndAc>
      <p:stSnd>
        <p:snd r:embed="rId1" name="drumroll.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92C08E-6B77-4477-85A4-B39B11B2226C}" type="datetime1">
              <a:rPr lang="en-US" smtClean="0"/>
              <a:pPr/>
              <a:t>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BADABD-4D31-4049-B937-512C5BAAFE4C}" type="slidenum">
              <a:rPr lang="en-US" smtClean="0"/>
              <a:pPr/>
              <a:t>‹#›</a:t>
            </a:fld>
            <a:endParaRPr lang="en-US" dirty="0"/>
          </a:p>
        </p:txBody>
      </p:sp>
    </p:spTree>
  </p:cSld>
  <p:clrMapOvr>
    <a:masterClrMapping/>
  </p:clrMapOvr>
  <p:transition spd="slow">
    <p:wipe/>
    <p:sndAc>
      <p:stSnd>
        <p:snd r:embed="rId1" name="drumroll.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4990DB-9680-415E-A305-D0956FBF03CF}" type="datetime1">
              <a:rPr lang="en-US" smtClean="0"/>
              <a:pPr/>
              <a:t>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BADABD-4D31-4049-B937-512C5BAAFE4C}" type="slidenum">
              <a:rPr lang="en-US" smtClean="0"/>
              <a:pPr/>
              <a:t>‹#›</a:t>
            </a:fld>
            <a:endParaRPr lang="en-US" dirty="0"/>
          </a:p>
        </p:txBody>
      </p:sp>
    </p:spTree>
  </p:cSld>
  <p:clrMapOvr>
    <a:masterClrMapping/>
  </p:clrMapOvr>
  <p:transition spd="slow">
    <p:wipe/>
    <p:sndAc>
      <p:stSnd>
        <p:snd r:embed="rId1" name="drumroll.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E4C2B-25BB-46C9-87D1-C1E33657E183}" type="datetime1">
              <a:rPr lang="en-US" smtClean="0"/>
              <a:pPr/>
              <a:t>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BADABD-4D31-4049-B937-512C5BAAFE4C}" type="slidenum">
              <a:rPr lang="en-US" smtClean="0"/>
              <a:pPr/>
              <a:t>‹#›</a:t>
            </a:fld>
            <a:endParaRPr lang="en-US" dirty="0"/>
          </a:p>
        </p:txBody>
      </p:sp>
    </p:spTree>
  </p:cSld>
  <p:clrMapOvr>
    <a:masterClrMapping/>
  </p:clrMapOvr>
  <p:transition spd="slow">
    <p:wipe/>
    <p:sndAc>
      <p:stSnd>
        <p:snd r:embed="rId1" name="drumroll.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3B166-0155-460D-94E2-89400E66703E}" type="datetime1">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BADABD-4D31-4049-B937-512C5BAAFE4C}" type="slidenum">
              <a:rPr lang="en-US" smtClean="0"/>
              <a:pPr/>
              <a:t>‹#›</a:t>
            </a:fld>
            <a:endParaRPr lang="en-US" dirty="0"/>
          </a:p>
        </p:txBody>
      </p:sp>
    </p:spTree>
  </p:cSld>
  <p:clrMapOvr>
    <a:masterClrMapping/>
  </p:clrMapOvr>
  <p:transition spd="slow">
    <p:wipe/>
    <p:sndAc>
      <p:stSnd>
        <p:snd r:embed="rId1" name="drumroll.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9C31C4-AEF4-4F01-A8AC-5B3473F44024}" type="datetime1">
              <a:rPr lang="en-US" smtClean="0"/>
              <a:pPr/>
              <a:t>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BADABD-4D31-4049-B937-512C5BAAFE4C}" type="slidenum">
              <a:rPr lang="en-US" smtClean="0"/>
              <a:pPr/>
              <a:t>‹#›</a:t>
            </a:fld>
            <a:endParaRPr lang="en-US" dirty="0"/>
          </a:p>
        </p:txBody>
      </p:sp>
    </p:spTree>
  </p:cSld>
  <p:clrMapOvr>
    <a:masterClrMapping/>
  </p:clrMapOvr>
  <p:transition spd="slow">
    <p:wipe/>
    <p:sndAc>
      <p:stSnd>
        <p:snd r:embed="rId1" name="drumroll.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7B32F-2A9E-47B7-9EF8-53CA1CBBF57D}" type="datetime1">
              <a:rPr lang="en-US" smtClean="0"/>
              <a:pPr/>
              <a:t>1/15/2016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ADABD-4D31-4049-B937-512C5BAAFE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wipe/>
    <p:sndAc>
      <p:stSnd>
        <p:snd r:embed="rId13" name="drumroll.wav"/>
      </p:stSnd>
    </p:sndAc>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0"/>
            <a:ext cx="7467600" cy="1905000"/>
          </a:xfrm>
        </p:spPr>
        <p:txBody>
          <a:bodyPr>
            <a:normAutofit fontScale="90000"/>
          </a:bodyPr>
          <a:lstStyle/>
          <a:p>
            <a:pPr rtl="1"/>
            <a:r>
              <a:rPr lang="ar-EG" b="1" dirty="0" smtClean="0"/>
              <a:t/>
            </a:r>
            <a:br>
              <a:rPr lang="ar-EG" b="1" dirty="0" smtClean="0"/>
            </a:br>
            <a:r>
              <a:rPr lang="ar-EG" b="1" dirty="0" smtClean="0"/>
              <a:t/>
            </a:r>
            <a:br>
              <a:rPr lang="ar-EG" b="1" dirty="0" smtClean="0"/>
            </a:br>
            <a:r>
              <a:rPr lang="en-US" b="1" dirty="0" smtClean="0">
                <a:solidFill>
                  <a:srgbClr val="002060"/>
                </a:solidFill>
              </a:rPr>
              <a:t/>
            </a:r>
            <a:br>
              <a:rPr lang="en-US" b="1" dirty="0" smtClean="0">
                <a:solidFill>
                  <a:srgbClr val="002060"/>
                </a:solidFill>
              </a:rPr>
            </a:br>
            <a:endParaRPr lang="en-US" b="1" dirty="0">
              <a:solidFill>
                <a:srgbClr val="002060"/>
              </a:solidFill>
            </a:endParaRPr>
          </a:p>
        </p:txBody>
      </p:sp>
      <p:sp>
        <p:nvSpPr>
          <p:cNvPr id="3" name="Subtitle 2"/>
          <p:cNvSpPr>
            <a:spLocks noGrp="1"/>
          </p:cNvSpPr>
          <p:nvPr>
            <p:ph type="subTitle" idx="1"/>
          </p:nvPr>
        </p:nvSpPr>
        <p:spPr>
          <a:xfrm>
            <a:off x="1219200" y="1981200"/>
            <a:ext cx="7010400" cy="4267200"/>
          </a:xfrm>
        </p:spPr>
        <p:txBody>
          <a:bodyPr>
            <a:noAutofit/>
          </a:bodyPr>
          <a:lstStyle/>
          <a:p>
            <a:pPr>
              <a:spcBef>
                <a:spcPts val="0"/>
              </a:spcBef>
            </a:pPr>
            <a:r>
              <a:rPr lang="ar-SA" b="1" dirty="0" smtClean="0">
                <a:solidFill>
                  <a:schemeClr val="tx1"/>
                </a:solidFill>
                <a:cs typeface="+mj-cs"/>
              </a:rPr>
              <a:t> </a:t>
            </a:r>
            <a:endParaRPr lang="en-US" sz="4000" b="1" dirty="0">
              <a:solidFill>
                <a:schemeClr val="tx1"/>
              </a:solidFill>
              <a:cs typeface="+mj-cs"/>
            </a:endParaRPr>
          </a:p>
        </p:txBody>
      </p:sp>
      <p:sp>
        <p:nvSpPr>
          <p:cNvPr id="8" name="Slide Number Placeholder 7"/>
          <p:cNvSpPr>
            <a:spLocks noGrp="1"/>
          </p:cNvSpPr>
          <p:nvPr>
            <p:ph type="sldNum" sz="quarter" idx="12"/>
          </p:nvPr>
        </p:nvSpPr>
        <p:spPr/>
        <p:txBody>
          <a:bodyPr/>
          <a:lstStyle/>
          <a:p>
            <a:fld id="{1EBADABD-4D31-4049-B937-512C5BAAFE4C}" type="slidenum">
              <a:rPr lang="en-US" smtClean="0"/>
              <a:pPr/>
              <a:t>1</a:t>
            </a:fld>
            <a:endParaRPr lang="en-US" dirty="0"/>
          </a:p>
        </p:txBody>
      </p:sp>
      <p:pic>
        <p:nvPicPr>
          <p:cNvPr id="5" name="Picture 4" descr="BAS0146">
            <a:hlinkClick r:id="" action="ppaction://hlinkshowjump?jump=firstslide"/>
            <a:hlinkHover r:id="" action="ppaction://hlinkshowjump?jump=nextslide">
              <a:snd r:embed="rId3" name="bomb.wav"/>
            </a:hlinkHover>
          </p:cNvPr>
          <p:cNvPicPr>
            <a:picLocks noChangeAspect="1" noChangeArrowheads="1"/>
          </p:cNvPicPr>
          <p:nvPr/>
        </p:nvPicPr>
        <p:blipFill>
          <a:blip r:embed="rId4" cstate="print">
            <a:clrChange>
              <a:clrFrom>
                <a:srgbClr val="FFFCFC"/>
              </a:clrFrom>
              <a:clrTo>
                <a:srgbClr val="FFFCFC">
                  <a:alpha val="0"/>
                </a:srgbClr>
              </a:clrTo>
            </a:clrChange>
            <a:grayscl/>
          </a:blip>
          <a:srcRect/>
          <a:stretch>
            <a:fillRect/>
          </a:stretch>
        </p:blipFill>
        <p:spPr bwMode="auto">
          <a:xfrm>
            <a:off x="1752600" y="533400"/>
            <a:ext cx="7086600" cy="5438775"/>
          </a:xfrm>
          <a:prstGeom prst="rect">
            <a:avLst/>
          </a:prstGeom>
          <a:noFill/>
          <a:ln w="9525">
            <a:noFill/>
            <a:miter lim="800000"/>
            <a:headEnd/>
            <a:tailEnd/>
          </a:ln>
        </p:spPr>
      </p:pic>
    </p:spTree>
  </p:cSld>
  <p:clrMapOvr>
    <a:masterClrMapping/>
  </p:clrMapOvr>
  <p:transition spd="slow">
    <p:wipe/>
    <p:sndAc>
      <p:stSnd>
        <p:snd r:embed="rId2" name="drumroll.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10</a:t>
            </a:fld>
            <a:endParaRPr lang="en-US" dirty="0"/>
          </a:p>
        </p:txBody>
      </p:sp>
      <p:sp>
        <p:nvSpPr>
          <p:cNvPr id="3" name="Rectangle 2"/>
          <p:cNvSpPr/>
          <p:nvPr/>
        </p:nvSpPr>
        <p:spPr>
          <a:xfrm>
            <a:off x="0" y="304801"/>
            <a:ext cx="8915400" cy="3323987"/>
          </a:xfrm>
          <a:prstGeom prst="rect">
            <a:avLst/>
          </a:prstGeom>
        </p:spPr>
        <p:txBody>
          <a:bodyPr wrap="square">
            <a:spAutoFit/>
          </a:bodyPr>
          <a:lstStyle/>
          <a:p>
            <a:pPr lvl="0" algn="r" rtl="1" eaLnBrk="0" fontAlgn="base" hangingPunct="0">
              <a:spcBef>
                <a:spcPct val="0"/>
              </a:spcBef>
              <a:spcAft>
                <a:spcPct val="0"/>
              </a:spcAft>
            </a:pPr>
            <a:endParaRPr lang="en-US" b="1" dirty="0" smtClean="0">
              <a:latin typeface="Arial" pitchFamily="34" charset="0"/>
            </a:endParaRPr>
          </a:p>
          <a:p>
            <a:pPr lvl="0" algn="r" rtl="1" eaLnBrk="0" fontAlgn="base" hangingPunct="0">
              <a:spcBef>
                <a:spcPct val="0"/>
              </a:spcBef>
              <a:spcAft>
                <a:spcPct val="0"/>
              </a:spcAft>
            </a:pPr>
            <a:r>
              <a:rPr lang="en-US" sz="4800" b="1" dirty="0" smtClean="0">
                <a:solidFill>
                  <a:srgbClr val="000000"/>
                </a:solidFill>
                <a:latin typeface="Times New Roman" pitchFamily="18" charset="0"/>
                <a:ea typeface="Times New Roman" pitchFamily="18" charset="0"/>
                <a:cs typeface="+mj-cs"/>
              </a:rPr>
              <a:t> </a:t>
            </a:r>
            <a:r>
              <a:rPr lang="ar-EG" sz="4800" b="1" dirty="0" smtClean="0">
                <a:solidFill>
                  <a:srgbClr val="000000"/>
                </a:solidFill>
                <a:latin typeface="Times New Roman" pitchFamily="18" charset="0"/>
                <a:ea typeface="Times New Roman" pitchFamily="18" charset="0"/>
                <a:cs typeface="+mj-cs"/>
              </a:rPr>
              <a:t> هذا و</a:t>
            </a:r>
            <a:r>
              <a:rPr lang="ar-SA" sz="4800" b="1" dirty="0" smtClean="0">
                <a:solidFill>
                  <a:srgbClr val="000000"/>
                </a:solidFill>
                <a:latin typeface="Times New Roman" pitchFamily="18" charset="0"/>
                <a:ea typeface="Times New Roman" pitchFamily="18" charset="0"/>
                <a:cs typeface="+mj-cs"/>
              </a:rPr>
              <a:t>تقسيم للوقت ينطلق من جوانب ذات أبعاد أخرى ذات علاقة بما يحيط بالإنسان من ظواهر وتفاعلات وانفعالات ، حيث يصنّف الوقت إلى الأقسام التالية</a:t>
            </a:r>
            <a:r>
              <a:rPr lang="en-US" sz="4800" b="1" dirty="0" smtClean="0">
                <a:solidFill>
                  <a:srgbClr val="000000"/>
                </a:solidFill>
                <a:latin typeface="Times New Roman" pitchFamily="18" charset="0"/>
                <a:ea typeface="Times New Roman" pitchFamily="18" charset="0"/>
                <a:cs typeface="+mj-cs"/>
              </a:rPr>
              <a:t> : </a:t>
            </a:r>
            <a:endParaRPr lang="en-US" sz="48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11</a:t>
            </a:fld>
            <a:endParaRPr lang="en-US" dirty="0"/>
          </a:p>
        </p:txBody>
      </p:sp>
      <p:sp>
        <p:nvSpPr>
          <p:cNvPr id="3" name="Rectangle 2"/>
          <p:cNvSpPr/>
          <p:nvPr/>
        </p:nvSpPr>
        <p:spPr>
          <a:xfrm>
            <a:off x="0" y="0"/>
            <a:ext cx="9144000" cy="6001643"/>
          </a:xfrm>
          <a:prstGeom prst="rect">
            <a:avLst/>
          </a:prstGeom>
        </p:spPr>
        <p:txBody>
          <a:bodyPr wrap="square">
            <a:spAutoFit/>
          </a:bodyPr>
          <a:lstStyle/>
          <a:p>
            <a:pPr lvl="0" algn="r" rtl="1" fontAlgn="base">
              <a:spcBef>
                <a:spcPct val="0"/>
              </a:spcBef>
              <a:spcAft>
                <a:spcPct val="0"/>
              </a:spcAft>
            </a:pPr>
            <a:r>
              <a:rPr lang="en-US" sz="4800" b="1" dirty="0" smtClean="0">
                <a:solidFill>
                  <a:srgbClr val="000000"/>
                </a:solidFill>
                <a:latin typeface="Times New Roman" pitchFamily="18" charset="0"/>
                <a:ea typeface="Times New Roman" pitchFamily="18" charset="0"/>
                <a:cs typeface="+mj-cs"/>
              </a:rPr>
              <a:t>- </a:t>
            </a:r>
            <a:r>
              <a:rPr lang="ar-SA" sz="4800" b="1" dirty="0" smtClean="0">
                <a:solidFill>
                  <a:srgbClr val="000000"/>
                </a:solidFill>
                <a:latin typeface="Times New Roman" pitchFamily="18" charset="0"/>
                <a:ea typeface="Times New Roman" pitchFamily="18" charset="0"/>
                <a:cs typeface="+mj-cs"/>
              </a:rPr>
              <a:t>الوقت الكوني </a:t>
            </a:r>
            <a:r>
              <a:rPr lang="en-US" sz="4800" b="1" dirty="0" smtClean="0">
                <a:solidFill>
                  <a:srgbClr val="000000"/>
                </a:solidFill>
                <a:latin typeface="Times New Roman" pitchFamily="18" charset="0"/>
                <a:ea typeface="Times New Roman" pitchFamily="18" charset="0"/>
                <a:cs typeface="+mj-cs"/>
              </a:rPr>
              <a:t>:</a:t>
            </a:r>
            <a:r>
              <a:rPr lang="ar-SA" sz="4800" b="1" dirty="0" smtClean="0">
                <a:solidFill>
                  <a:srgbClr val="000000"/>
                </a:solidFill>
                <a:latin typeface="Times New Roman" pitchFamily="18" charset="0"/>
                <a:ea typeface="Times New Roman" pitchFamily="18" charset="0"/>
                <a:cs typeface="+mj-cs"/>
              </a:rPr>
              <a:t> </a:t>
            </a:r>
            <a:endParaRPr lang="en-US" sz="4800" b="1" dirty="0" smtClean="0">
              <a:latin typeface="Arial" pitchFamily="34" charset="0"/>
              <a:cs typeface="+mj-cs"/>
            </a:endParaRPr>
          </a:p>
          <a:p>
            <a:pPr lvl="0" algn="r" rtl="1" eaLnBrk="0" fontAlgn="base" hangingPunct="0">
              <a:spcBef>
                <a:spcPct val="0"/>
              </a:spcBef>
              <a:spcAft>
                <a:spcPct val="0"/>
              </a:spcAft>
            </a:pPr>
            <a:r>
              <a:rPr lang="ar-SA" sz="4800" b="1" dirty="0" smtClean="0">
                <a:solidFill>
                  <a:srgbClr val="000000"/>
                </a:solidFill>
                <a:latin typeface="Times New Roman" pitchFamily="18" charset="0"/>
                <a:ea typeface="Times New Roman" pitchFamily="18" charset="0"/>
                <a:cs typeface="+mj-cs"/>
              </a:rPr>
              <a:t>وهو الذي يختلف عن الزمن المعروف</a:t>
            </a:r>
            <a:r>
              <a:rPr lang="en-US" sz="4800" b="1" dirty="0" smtClean="0">
                <a:solidFill>
                  <a:srgbClr val="000000"/>
                </a:solidFill>
                <a:latin typeface="Times New Roman" pitchFamily="18" charset="0"/>
                <a:ea typeface="Times New Roman" pitchFamily="18" charset="0"/>
                <a:cs typeface="+mj-cs"/>
              </a:rPr>
              <a:t> </a:t>
            </a:r>
            <a:r>
              <a:rPr lang="ar-SA" sz="4800" b="1" dirty="0" smtClean="0">
                <a:solidFill>
                  <a:srgbClr val="000000"/>
                </a:solidFill>
                <a:latin typeface="Times New Roman" pitchFamily="18" charset="0"/>
                <a:ea typeface="Times New Roman" pitchFamily="18" charset="0"/>
                <a:cs typeface="+mj-cs"/>
              </a:rPr>
              <a:t>الذي يشعر به الإنسان ويستخدمه كمقياس،</a:t>
            </a:r>
            <a:r>
              <a:rPr lang="en-US" sz="4800" b="1" dirty="0" smtClean="0">
                <a:solidFill>
                  <a:srgbClr val="000000"/>
                </a:solidFill>
                <a:latin typeface="Times New Roman" pitchFamily="18" charset="0"/>
                <a:ea typeface="Times New Roman" pitchFamily="18" charset="0"/>
                <a:cs typeface="+mj-cs"/>
              </a:rPr>
              <a:t> </a:t>
            </a:r>
            <a:r>
              <a:rPr lang="ar-SA" sz="4800" b="1" dirty="0" smtClean="0">
                <a:solidFill>
                  <a:srgbClr val="000000"/>
                </a:solidFill>
                <a:latin typeface="Times New Roman" pitchFamily="18" charset="0"/>
                <a:ea typeface="Times New Roman" pitchFamily="18" charset="0"/>
                <a:cs typeface="+mj-cs"/>
              </a:rPr>
              <a:t>وشواهد ذلك من القرآن الكريم </a:t>
            </a:r>
            <a:r>
              <a:rPr lang="en-US" sz="4800" b="1" dirty="0" smtClean="0">
                <a:solidFill>
                  <a:srgbClr val="000000"/>
                </a:solidFill>
                <a:latin typeface="Times New Roman" pitchFamily="18" charset="0"/>
                <a:ea typeface="Times New Roman" pitchFamily="18" charset="0"/>
                <a:cs typeface="+mj-cs"/>
              </a:rPr>
              <a:t> :</a:t>
            </a:r>
            <a:endParaRPr lang="ar-SA" sz="4800" b="1" dirty="0" smtClean="0">
              <a:solidFill>
                <a:srgbClr val="000000"/>
              </a:solidFill>
              <a:latin typeface="Times New Roman" pitchFamily="18" charset="0"/>
              <a:ea typeface="Times New Roman" pitchFamily="18" charset="0"/>
              <a:cs typeface="+mj-cs"/>
            </a:endParaRPr>
          </a:p>
          <a:p>
            <a:pPr lvl="0" algn="ctr" rtl="1" eaLnBrk="0" fontAlgn="base" hangingPunct="0">
              <a:spcBef>
                <a:spcPct val="0"/>
              </a:spcBef>
              <a:spcAft>
                <a:spcPct val="0"/>
              </a:spcAft>
            </a:pPr>
            <a:r>
              <a:rPr lang="ar-SA" sz="4800" b="1" dirty="0" smtClean="0"/>
              <a:t>بسم الله الرحمن الرحيم</a:t>
            </a:r>
            <a:endParaRPr lang="ar-SA" sz="4800" b="1" dirty="0" smtClean="0">
              <a:solidFill>
                <a:srgbClr val="000000"/>
              </a:solidFill>
              <a:latin typeface="Times New Roman" pitchFamily="18" charset="0"/>
              <a:ea typeface="Times New Roman" pitchFamily="18" charset="0"/>
              <a:cs typeface="+mj-cs"/>
            </a:endParaRPr>
          </a:p>
          <a:p>
            <a:pPr lvl="0" algn="ctr" rtl="1" eaLnBrk="0" fontAlgn="base" hangingPunct="0">
              <a:spcBef>
                <a:spcPct val="0"/>
              </a:spcBef>
              <a:spcAft>
                <a:spcPct val="0"/>
              </a:spcAft>
            </a:pPr>
            <a:r>
              <a:rPr lang="ar-SA" sz="4800" b="1" dirty="0" smtClean="0"/>
              <a:t>وَيَسْتَعْجِلُونَكَ بِالْعَذَابِ وَلَن يُخْلِفَ اللَّهُ وَعْدَهُ وَإِنَّ يَوْمًا عِندَ رَبِّكَ كَأَلْفِ سَنَةٍ مِّمَّا تَعُدُّونَ</a:t>
            </a:r>
            <a:endParaRPr lang="en-US" sz="4800" b="1" dirty="0" smtClean="0">
              <a:latin typeface="Arial" pitchFamily="34" charset="0"/>
              <a:cs typeface="+mj-cs"/>
            </a:endParaRPr>
          </a:p>
          <a:p>
            <a:pPr lvl="0" algn="ctr" rtl="1" eaLnBrk="0" fontAlgn="base" hangingPunct="0">
              <a:spcBef>
                <a:spcPct val="0"/>
              </a:spcBef>
              <a:spcAft>
                <a:spcPct val="0"/>
              </a:spcAft>
            </a:pPr>
            <a:r>
              <a:rPr lang="ar-SA" sz="4800" b="1" dirty="0" smtClean="0">
                <a:solidFill>
                  <a:srgbClr val="000000"/>
                </a:solidFill>
                <a:latin typeface="Times New Roman" pitchFamily="18" charset="0"/>
                <a:ea typeface="Times New Roman" pitchFamily="18" charset="0"/>
                <a:cs typeface="+mj-cs"/>
              </a:rPr>
              <a:t>( الحج آية ٤٧ ﴾</a:t>
            </a:r>
            <a:r>
              <a:rPr lang="en-US" sz="4800" b="1" dirty="0" smtClean="0">
                <a:solidFill>
                  <a:srgbClr val="000000"/>
                </a:solidFill>
                <a:latin typeface="Times New Roman" pitchFamily="18" charset="0"/>
                <a:ea typeface="Times New Roman" pitchFamily="18" charset="0"/>
                <a:cs typeface="+mj-cs"/>
              </a:rPr>
              <a:t>.</a:t>
            </a:r>
            <a:endParaRPr lang="en-US" sz="48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12</a:t>
            </a:fld>
            <a:endParaRPr lang="en-US" dirty="0"/>
          </a:p>
        </p:txBody>
      </p:sp>
      <p:sp>
        <p:nvSpPr>
          <p:cNvPr id="3" name="Rectangle 2"/>
          <p:cNvSpPr/>
          <p:nvPr/>
        </p:nvSpPr>
        <p:spPr>
          <a:xfrm>
            <a:off x="304800" y="304799"/>
            <a:ext cx="8534400" cy="4832092"/>
          </a:xfrm>
          <a:prstGeom prst="rect">
            <a:avLst/>
          </a:prstGeom>
        </p:spPr>
        <p:txBody>
          <a:bodyPr wrap="square">
            <a:spAutoFit/>
          </a:bodyPr>
          <a:lstStyle/>
          <a:p>
            <a:pPr lvl="0" algn="r" rtl="1" fontAlgn="base">
              <a:spcBef>
                <a:spcPct val="0"/>
              </a:spcBef>
              <a:spcAft>
                <a:spcPct val="0"/>
              </a:spcAft>
            </a:pPr>
            <a:r>
              <a:rPr lang="ar-SA" sz="4400" b="1" dirty="0" smtClean="0">
                <a:solidFill>
                  <a:srgbClr val="000000"/>
                </a:solidFill>
                <a:latin typeface="Times New Roman" pitchFamily="18" charset="0"/>
                <a:ea typeface="Times New Roman" pitchFamily="18" charset="0"/>
                <a:cs typeface="+mj-cs"/>
              </a:rPr>
              <a:t>وقد يتم تقسيم الوقت - من خلال ارتباطه بالحياة والنشاط الإنساني - إلى تقسيمات أخرى في نوعين هما</a:t>
            </a:r>
            <a:r>
              <a:rPr lang="en-US" sz="4400" b="1" dirty="0" smtClean="0">
                <a:solidFill>
                  <a:srgbClr val="000000"/>
                </a:solidFill>
                <a:latin typeface="Times New Roman" pitchFamily="18" charset="0"/>
                <a:ea typeface="Times New Roman" pitchFamily="18" charset="0"/>
                <a:cs typeface="+mj-cs"/>
              </a:rPr>
              <a:t> :</a:t>
            </a:r>
            <a:endParaRPr lang="en-US" sz="4400" b="1" dirty="0" smtClean="0">
              <a:latin typeface="Arial" pitchFamily="34" charset="0"/>
              <a:cs typeface="+mj-cs"/>
            </a:endParaRPr>
          </a:p>
          <a:p>
            <a:pPr lvl="0" algn="r" rtl="1" eaLnBrk="0" fontAlgn="base" hangingPunct="0">
              <a:spcBef>
                <a:spcPct val="0"/>
              </a:spcBef>
              <a:spcAft>
                <a:spcPct val="0"/>
              </a:spcAft>
            </a:pPr>
            <a:r>
              <a:rPr lang="ar-SA" sz="4400" b="1" dirty="0" smtClean="0">
                <a:solidFill>
                  <a:srgbClr val="000000"/>
                </a:solidFill>
                <a:latin typeface="Times New Roman" pitchFamily="18" charset="0"/>
                <a:ea typeface="Times New Roman" pitchFamily="18" charset="0"/>
                <a:cs typeface="+mj-cs"/>
              </a:rPr>
              <a:t>النوع الأول</a:t>
            </a:r>
            <a:r>
              <a:rPr lang="en-US" sz="4400" b="1" dirty="0" smtClean="0">
                <a:solidFill>
                  <a:srgbClr val="000000"/>
                </a:solidFill>
                <a:latin typeface="Times New Roman" pitchFamily="18" charset="0"/>
                <a:ea typeface="Times New Roman" pitchFamily="18" charset="0"/>
                <a:cs typeface="+mj-cs"/>
              </a:rPr>
              <a:t> : </a:t>
            </a:r>
            <a:r>
              <a:rPr lang="ar-SA" sz="4400" b="1" dirty="0" smtClean="0">
                <a:solidFill>
                  <a:srgbClr val="000000"/>
                </a:solidFill>
                <a:latin typeface="Times New Roman" pitchFamily="18" charset="0"/>
                <a:ea typeface="Times New Roman" pitchFamily="18" charset="0"/>
                <a:cs typeface="+mj-cs"/>
              </a:rPr>
              <a:t>وقت يصعب تنظيمه أو الإفادة  منه في غير ما خصص له ؛ وهو الوقت الذي نقضيه في حاجاتنا الأساسية ، مثل</a:t>
            </a:r>
            <a:r>
              <a:rPr lang="en-US"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النوم والأكل والراحة</a:t>
            </a:r>
            <a:r>
              <a:rPr lang="en-US" sz="4400" b="1" dirty="0" smtClean="0">
                <a:solidFill>
                  <a:srgbClr val="000000"/>
                </a:solidFill>
                <a:latin typeface="Times New Roman" pitchFamily="18" charset="0"/>
                <a:ea typeface="Times New Roman" pitchFamily="18" charset="0"/>
                <a:cs typeface="+mj-cs"/>
              </a:rPr>
              <a:t> </a:t>
            </a:r>
            <a:r>
              <a:rPr lang="ar-EG"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والعلاقات الأسرية </a:t>
            </a:r>
            <a:r>
              <a:rPr lang="en-US" sz="4400" b="1" dirty="0" smtClean="0">
                <a:solidFill>
                  <a:srgbClr val="000000"/>
                </a:solidFill>
                <a:latin typeface="Times New Roman" pitchFamily="18" charset="0"/>
                <a:ea typeface="Times New Roman" pitchFamily="18" charset="0"/>
                <a:cs typeface="+mj-cs"/>
              </a:rPr>
              <a:t> .</a:t>
            </a:r>
            <a:endParaRPr lang="en-US" sz="4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13</a:t>
            </a:fld>
            <a:endParaRPr lang="en-US" dirty="0"/>
          </a:p>
        </p:txBody>
      </p:sp>
      <p:sp>
        <p:nvSpPr>
          <p:cNvPr id="3" name="Rectangle 2"/>
          <p:cNvSpPr/>
          <p:nvPr/>
        </p:nvSpPr>
        <p:spPr>
          <a:xfrm>
            <a:off x="0" y="228600"/>
            <a:ext cx="8915400" cy="2585323"/>
          </a:xfrm>
          <a:prstGeom prst="rect">
            <a:avLst/>
          </a:prstGeom>
        </p:spPr>
        <p:txBody>
          <a:bodyPr wrap="square">
            <a:spAutoFit/>
          </a:bodyPr>
          <a:lstStyle/>
          <a:p>
            <a:pPr lvl="0" algn="r" rtl="1" eaLnBrk="0" fontAlgn="base" hangingPunct="0">
              <a:spcBef>
                <a:spcPct val="0"/>
              </a:spcBef>
              <a:spcAft>
                <a:spcPct val="0"/>
              </a:spcAft>
            </a:pPr>
            <a:endParaRPr lang="en-US" b="1" dirty="0" smtClean="0">
              <a:latin typeface="Arial" pitchFamily="34" charset="0"/>
            </a:endParaRPr>
          </a:p>
          <a:p>
            <a:pPr lvl="0" algn="r" rtl="1" eaLnBrk="0" fontAlgn="base" hangingPunct="0">
              <a:spcBef>
                <a:spcPct val="0"/>
              </a:spcBef>
              <a:spcAft>
                <a:spcPct val="0"/>
              </a:spcAft>
            </a:pPr>
            <a:r>
              <a:rPr lang="ar-SA" sz="4800" b="1" dirty="0" smtClean="0">
                <a:solidFill>
                  <a:srgbClr val="000000"/>
                </a:solidFill>
                <a:latin typeface="Times New Roman" pitchFamily="18" charset="0"/>
                <a:ea typeface="Times New Roman" pitchFamily="18" charset="0"/>
                <a:cs typeface="+mj-cs"/>
              </a:rPr>
              <a:t>النوع الثاني</a:t>
            </a:r>
            <a:r>
              <a:rPr lang="en-US" sz="4800" b="1" dirty="0" smtClean="0">
                <a:solidFill>
                  <a:srgbClr val="000000"/>
                </a:solidFill>
                <a:latin typeface="Times New Roman" pitchFamily="18" charset="0"/>
                <a:ea typeface="Times New Roman" pitchFamily="18" charset="0"/>
                <a:cs typeface="+mj-cs"/>
              </a:rPr>
              <a:t>: </a:t>
            </a:r>
            <a:r>
              <a:rPr lang="ar-SA" sz="4800" b="1" dirty="0" smtClean="0">
                <a:solidFill>
                  <a:srgbClr val="000000"/>
                </a:solidFill>
                <a:latin typeface="Times New Roman" pitchFamily="18" charset="0"/>
                <a:ea typeface="Times New Roman" pitchFamily="18" charset="0"/>
                <a:cs typeface="+mj-cs"/>
              </a:rPr>
              <a:t>وقت يمكن تنظيمه وإدارته ؛ وهو وقت العمل وهذا النوع هو مكمن التحدي الذي يواجه الإنسان،هل يستطيع الإفادة منه.</a:t>
            </a:r>
            <a:endParaRPr lang="en-US" sz="48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14</a:t>
            </a:fld>
            <a:endParaRPr lang="en-US" dirty="0"/>
          </a:p>
        </p:txBody>
      </p:sp>
      <p:sp>
        <p:nvSpPr>
          <p:cNvPr id="3" name="Rectangle 2"/>
          <p:cNvSpPr/>
          <p:nvPr/>
        </p:nvSpPr>
        <p:spPr>
          <a:xfrm>
            <a:off x="0" y="0"/>
            <a:ext cx="8915400" cy="3754874"/>
          </a:xfrm>
          <a:prstGeom prst="rect">
            <a:avLst/>
          </a:prstGeom>
        </p:spPr>
        <p:txBody>
          <a:bodyPr wrap="square">
            <a:spAutoFit/>
          </a:bodyPr>
          <a:lstStyle/>
          <a:p>
            <a:pPr lvl="0" algn="r" rtl="1" eaLnBrk="0" fontAlgn="base" hangingPunct="0">
              <a:spcBef>
                <a:spcPct val="0"/>
              </a:spcBef>
              <a:spcAft>
                <a:spcPct val="0"/>
              </a:spcAft>
            </a:pPr>
            <a:endParaRPr lang="en-US" b="1" dirty="0" smtClean="0">
              <a:latin typeface="Arial" pitchFamily="34" charset="0"/>
            </a:endParaRPr>
          </a:p>
          <a:p>
            <a:pPr lvl="0" algn="r" rtl="1" eaLnBrk="0" fontAlgn="base" hangingPunct="0">
              <a:spcBef>
                <a:spcPct val="0"/>
              </a:spcBef>
              <a:spcAft>
                <a:spcPct val="0"/>
              </a:spcAft>
            </a:pPr>
            <a:r>
              <a:rPr lang="ar-SA" sz="4400" b="1" dirty="0" smtClean="0">
                <a:solidFill>
                  <a:srgbClr val="000000"/>
                </a:solidFill>
                <a:latin typeface="Times New Roman" pitchFamily="18" charset="0"/>
                <a:ea typeface="Times New Roman" pitchFamily="18" charset="0"/>
                <a:cs typeface="+mj-cs"/>
              </a:rPr>
              <a:t>وهذا النوع الثاني يتكون من نوعين هما </a:t>
            </a:r>
            <a:r>
              <a:rPr lang="en-US" sz="4400" b="1" dirty="0" smtClean="0">
                <a:solidFill>
                  <a:srgbClr val="000000"/>
                </a:solidFill>
                <a:latin typeface="Times New Roman" pitchFamily="18" charset="0"/>
                <a:ea typeface="Times New Roman" pitchFamily="18" charset="0"/>
                <a:cs typeface="+mj-cs"/>
              </a:rPr>
              <a:t>:</a:t>
            </a:r>
            <a:endParaRPr lang="en-US" sz="4400" b="1" dirty="0" smtClean="0">
              <a:latin typeface="Arial" pitchFamily="34" charset="0"/>
              <a:cs typeface="+mj-cs"/>
            </a:endParaRPr>
          </a:p>
          <a:p>
            <a:pPr lvl="0" algn="r" rtl="1" eaLnBrk="0" fontAlgn="base" hangingPunct="0">
              <a:spcBef>
                <a:spcPct val="0"/>
              </a:spcBef>
              <a:spcAft>
                <a:spcPct val="0"/>
              </a:spcAft>
            </a:pPr>
            <a:r>
              <a:rPr lang="ar-SA" sz="4400" b="1" dirty="0" smtClean="0">
                <a:solidFill>
                  <a:srgbClr val="000000"/>
                </a:solidFill>
                <a:latin typeface="Times New Roman" pitchFamily="18" charset="0"/>
                <a:ea typeface="Times New Roman" pitchFamily="18" charset="0"/>
                <a:cs typeface="+mj-cs"/>
              </a:rPr>
              <a:t>١</a:t>
            </a:r>
            <a:r>
              <a:rPr lang="en-US"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وقت الذروة</a:t>
            </a:r>
            <a:r>
              <a:rPr lang="en-US"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وهو الوقت الذي نكون فيه في كامل نشاطنا وحضورنا  الذهني </a:t>
            </a:r>
            <a:r>
              <a:rPr lang="en-US" sz="4400" b="1" dirty="0" smtClean="0">
                <a:solidFill>
                  <a:srgbClr val="000000"/>
                </a:solidFill>
                <a:latin typeface="Times New Roman" pitchFamily="18" charset="0"/>
                <a:ea typeface="Times New Roman" pitchFamily="18" charset="0"/>
                <a:cs typeface="+mj-cs"/>
              </a:rPr>
              <a:t>.</a:t>
            </a:r>
            <a:r>
              <a:rPr lang="ar-SA" sz="4400" b="1" dirty="0" smtClean="0">
                <a:solidFill>
                  <a:srgbClr val="000000"/>
                </a:solidFill>
                <a:latin typeface="Times New Roman" pitchFamily="18" charset="0"/>
                <a:ea typeface="Times New Roman" pitchFamily="18" charset="0"/>
                <a:cs typeface="+mj-cs"/>
              </a:rPr>
              <a:t> </a:t>
            </a:r>
            <a:endParaRPr lang="en-US" sz="4400" b="1" dirty="0" smtClean="0">
              <a:latin typeface="Arial" pitchFamily="34" charset="0"/>
              <a:cs typeface="+mj-cs"/>
            </a:endParaRPr>
          </a:p>
          <a:p>
            <a:pPr lvl="0" algn="r" rtl="1" eaLnBrk="0" fontAlgn="base" hangingPunct="0">
              <a:spcBef>
                <a:spcPct val="0"/>
              </a:spcBef>
              <a:spcAft>
                <a:spcPct val="0"/>
              </a:spcAft>
            </a:pPr>
            <a:r>
              <a:rPr lang="ar-SA" sz="4400" b="1" dirty="0" smtClean="0">
                <a:solidFill>
                  <a:srgbClr val="000000"/>
                </a:solidFill>
                <a:latin typeface="Times New Roman" pitchFamily="18" charset="0"/>
                <a:ea typeface="Times New Roman" pitchFamily="18" charset="0"/>
                <a:cs typeface="+mj-cs"/>
              </a:rPr>
              <a:t>٢</a:t>
            </a:r>
            <a:r>
              <a:rPr lang="en-US"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وقت الخمول</a:t>
            </a:r>
            <a:r>
              <a:rPr lang="en-US"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وهو الوقت الذي نكون فيه في أقل حالات تركيزنا وحضورنا الذهني</a:t>
            </a:r>
            <a:endParaRPr lang="en-US" sz="4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15</a:t>
            </a:fld>
            <a:endParaRPr lang="en-US" dirty="0"/>
          </a:p>
        </p:txBody>
      </p:sp>
      <p:sp>
        <p:nvSpPr>
          <p:cNvPr id="3" name="Rectangle 2"/>
          <p:cNvSpPr/>
          <p:nvPr/>
        </p:nvSpPr>
        <p:spPr>
          <a:xfrm>
            <a:off x="0" y="304800"/>
            <a:ext cx="8839200" cy="5355312"/>
          </a:xfrm>
          <a:prstGeom prst="rect">
            <a:avLst/>
          </a:prstGeom>
        </p:spPr>
        <p:txBody>
          <a:bodyPr wrap="square">
            <a:spAutoFit/>
          </a:bodyPr>
          <a:lstStyle/>
          <a:p>
            <a:pPr lvl="0" algn="r" rtl="1" eaLnBrk="0" fontAlgn="base" hangingPunct="0">
              <a:spcBef>
                <a:spcPct val="0"/>
              </a:spcBef>
              <a:spcAft>
                <a:spcPct val="0"/>
              </a:spcAft>
            </a:pPr>
            <a:endParaRPr lang="en-US" b="1" dirty="0" smtClean="0">
              <a:latin typeface="Arial" pitchFamily="34" charset="0"/>
            </a:endParaRPr>
          </a:p>
          <a:p>
            <a:pPr lvl="0" algn="r" rtl="1" eaLnBrk="0" fontAlgn="base" hangingPunct="0">
              <a:spcBef>
                <a:spcPct val="0"/>
              </a:spcBef>
              <a:spcAft>
                <a:spcPct val="0"/>
              </a:spcAft>
            </a:pPr>
            <a:r>
              <a:rPr lang="ar-SA" sz="5400" b="1" dirty="0" smtClean="0">
                <a:solidFill>
                  <a:srgbClr val="000000"/>
                </a:solidFill>
                <a:latin typeface="Times New Roman" pitchFamily="18" charset="0"/>
                <a:ea typeface="Times New Roman" pitchFamily="18" charset="0"/>
                <a:cs typeface="+mj-cs"/>
              </a:rPr>
              <a:t>ومن خلال استعراض أنواع الوقت وتقسيماته نجدها تدور حول ثلاثة محاور هامة تشكل في مجموعها تكاملا يفضي إلى النتائج المرغوبة لأي نشاط إنساني ، هذه المحاور هي</a:t>
            </a:r>
            <a:r>
              <a:rPr lang="en-US" sz="5400" b="1" dirty="0" smtClean="0">
                <a:solidFill>
                  <a:srgbClr val="000000"/>
                </a:solidFill>
                <a:latin typeface="Times New Roman" pitchFamily="18" charset="0"/>
                <a:ea typeface="Times New Roman" pitchFamily="18" charset="0"/>
                <a:cs typeface="+mj-cs"/>
              </a:rPr>
              <a:t> : </a:t>
            </a:r>
            <a:r>
              <a:rPr lang="ar-SA" sz="5400" b="1" dirty="0" smtClean="0">
                <a:solidFill>
                  <a:srgbClr val="FF0000"/>
                </a:solidFill>
                <a:latin typeface="Times New Roman" pitchFamily="18" charset="0"/>
                <a:ea typeface="Times New Roman" pitchFamily="18" charset="0"/>
                <a:cs typeface="+mj-cs"/>
              </a:rPr>
              <a:t>الإنسان </a:t>
            </a:r>
            <a:r>
              <a:rPr lang="ar-SA" sz="5400" b="1" dirty="0" smtClean="0">
                <a:solidFill>
                  <a:srgbClr val="000000"/>
                </a:solidFill>
                <a:latin typeface="Times New Roman" pitchFamily="18" charset="0"/>
                <a:ea typeface="Times New Roman" pitchFamily="18" charset="0"/>
                <a:cs typeface="+mj-cs"/>
              </a:rPr>
              <a:t>والزمان والمكان</a:t>
            </a:r>
            <a:r>
              <a:rPr lang="en-US" sz="5400" b="1" dirty="0" smtClean="0">
                <a:solidFill>
                  <a:srgbClr val="000000"/>
                </a:solidFill>
                <a:latin typeface="Times New Roman" pitchFamily="18" charset="0"/>
                <a:ea typeface="Times New Roman" pitchFamily="18" charset="0"/>
                <a:cs typeface="+mj-cs"/>
              </a:rPr>
              <a:t> .</a:t>
            </a:r>
            <a:endParaRPr lang="en-US" sz="5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16</a:t>
            </a:fld>
            <a:endParaRPr lang="en-US" dirty="0"/>
          </a:p>
        </p:txBody>
      </p:sp>
      <p:sp>
        <p:nvSpPr>
          <p:cNvPr id="3" name="Rectangle 2"/>
          <p:cNvSpPr/>
          <p:nvPr/>
        </p:nvSpPr>
        <p:spPr>
          <a:xfrm>
            <a:off x="304800" y="304800"/>
            <a:ext cx="8458200" cy="4647426"/>
          </a:xfrm>
          <a:prstGeom prst="rect">
            <a:avLst/>
          </a:prstGeom>
        </p:spPr>
        <p:txBody>
          <a:bodyPr wrap="square">
            <a:spAutoFit/>
          </a:bodyPr>
          <a:lstStyle/>
          <a:p>
            <a:pPr lvl="0" indent="457200" algn="r" rtl="1" eaLnBrk="0" fontAlgn="base" hangingPunct="0">
              <a:spcBef>
                <a:spcPct val="0"/>
              </a:spcBef>
              <a:spcAft>
                <a:spcPct val="0"/>
              </a:spcAft>
            </a:pPr>
            <a:r>
              <a:rPr lang="ar-SA" sz="3600" b="1" dirty="0" smtClean="0">
                <a:solidFill>
                  <a:srgbClr val="000000"/>
                </a:solidFill>
                <a:latin typeface="Traditional Arabic" pitchFamily="18" charset="-78"/>
                <a:ea typeface="Times New Roman" pitchFamily="18" charset="0"/>
                <a:cs typeface="+mj-cs"/>
              </a:rPr>
              <a:t>ولعل من أهم </a:t>
            </a:r>
            <a:r>
              <a:rPr lang="ar-SA" sz="3600" b="1" dirty="0" smtClean="0">
                <a:solidFill>
                  <a:srgbClr val="FF0000"/>
                </a:solidFill>
                <a:latin typeface="Traditional Arabic" pitchFamily="18" charset="-78"/>
                <a:ea typeface="Times New Roman" pitchFamily="18" charset="0"/>
                <a:cs typeface="+mj-cs"/>
              </a:rPr>
              <a:t>المشكلات</a:t>
            </a:r>
            <a:r>
              <a:rPr lang="ar-SA" sz="3600" b="1" dirty="0" smtClean="0">
                <a:solidFill>
                  <a:srgbClr val="000000"/>
                </a:solidFill>
                <a:latin typeface="Traditional Arabic" pitchFamily="18" charset="-78"/>
                <a:ea typeface="Times New Roman" pitchFamily="18" charset="0"/>
                <a:cs typeface="+mj-cs"/>
              </a:rPr>
              <a:t> التي يواجهها </a:t>
            </a:r>
            <a:r>
              <a:rPr lang="ar-SA" sz="4400" b="1" dirty="0" smtClean="0">
                <a:solidFill>
                  <a:srgbClr val="FF0000"/>
                </a:solidFill>
                <a:latin typeface="Traditional Arabic" pitchFamily="18" charset="-78"/>
                <a:ea typeface="Times New Roman" pitchFamily="18" charset="0"/>
                <a:cs typeface="+mj-cs"/>
              </a:rPr>
              <a:t>هذا </a:t>
            </a:r>
            <a:r>
              <a:rPr lang="ar-SA" sz="4400" b="1" dirty="0" smtClean="0">
                <a:solidFill>
                  <a:srgbClr val="FF0000"/>
                </a:solidFill>
                <a:latin typeface="Times New Roman" pitchFamily="18" charset="0"/>
                <a:ea typeface="Times New Roman" pitchFamily="18" charset="0"/>
              </a:rPr>
              <a:t>الإنسان </a:t>
            </a:r>
            <a:r>
              <a:rPr lang="ar-SA" sz="3600" b="1" dirty="0" smtClean="0">
                <a:solidFill>
                  <a:srgbClr val="000000"/>
                </a:solidFill>
                <a:latin typeface="Traditional Arabic" pitchFamily="18" charset="-78"/>
                <a:ea typeface="Times New Roman" pitchFamily="18" charset="0"/>
                <a:cs typeface="+mj-cs"/>
              </a:rPr>
              <a:t>في </a:t>
            </a:r>
            <a:r>
              <a:rPr lang="ar-EG" sz="3600" b="1" dirty="0" smtClean="0">
                <a:solidFill>
                  <a:srgbClr val="000000"/>
                </a:solidFill>
                <a:latin typeface="Traditional Arabic" pitchFamily="18" charset="-78"/>
                <a:ea typeface="Times New Roman" pitchFamily="18" charset="0"/>
                <a:cs typeface="+mj-cs"/>
              </a:rPr>
              <a:t>استثماره</a:t>
            </a:r>
            <a:r>
              <a:rPr lang="ar-SA" sz="3600" b="1" dirty="0" smtClean="0">
                <a:solidFill>
                  <a:srgbClr val="000000"/>
                </a:solidFill>
                <a:latin typeface="Traditional Arabic" pitchFamily="18" charset="-78"/>
                <a:ea typeface="Times New Roman" pitchFamily="18" charset="0"/>
                <a:cs typeface="+mj-cs"/>
              </a:rPr>
              <a:t> لوقته هي : </a:t>
            </a:r>
          </a:p>
          <a:p>
            <a:pPr lvl="0" indent="457200" algn="r" rtl="1" eaLnBrk="0" fontAlgn="base" hangingPunct="0">
              <a:spcBef>
                <a:spcPct val="0"/>
              </a:spcBef>
              <a:spcAft>
                <a:spcPct val="0"/>
              </a:spcAft>
            </a:pPr>
            <a:r>
              <a:rPr lang="ar-SA" sz="3600" b="1" dirty="0" smtClean="0">
                <a:solidFill>
                  <a:srgbClr val="000000"/>
                </a:solidFill>
                <a:latin typeface="Traditional Arabic" pitchFamily="18" charset="-78"/>
                <a:ea typeface="Times New Roman" pitchFamily="18" charset="0"/>
                <a:cs typeface="+mj-cs"/>
              </a:rPr>
              <a:t>- العجز عن التخطيط للزمن .</a:t>
            </a:r>
            <a:endParaRPr lang="en-US" sz="3600" b="1" dirty="0" smtClean="0">
              <a:latin typeface="Arial" pitchFamily="34" charset="0"/>
              <a:cs typeface="+mj-cs"/>
            </a:endParaRPr>
          </a:p>
          <a:p>
            <a:pPr lvl="0" indent="457200" algn="r" rtl="1" eaLnBrk="0" fontAlgn="base" hangingPunct="0">
              <a:spcBef>
                <a:spcPct val="0"/>
              </a:spcBef>
              <a:spcAft>
                <a:spcPct val="0"/>
              </a:spcAft>
            </a:pPr>
            <a:r>
              <a:rPr lang="ar-SA" sz="3600" b="1" dirty="0" smtClean="0">
                <a:solidFill>
                  <a:srgbClr val="000000"/>
                </a:solidFill>
                <a:latin typeface="Traditional Arabic" pitchFamily="18" charset="-78"/>
                <a:ea typeface="Times New Roman" pitchFamily="18" charset="0"/>
                <a:cs typeface="+mj-cs"/>
              </a:rPr>
              <a:t>- عدم التنظيم السليم للوقت في إنجاز أي عمل يؤديه بل قد تقوده الأحداث في كثير من الأحيان ولا</a:t>
            </a:r>
            <a:r>
              <a:rPr lang="en-US" sz="3600" b="1" dirty="0" smtClean="0">
                <a:solidFill>
                  <a:srgbClr val="000000"/>
                </a:solidFill>
                <a:latin typeface="Traditional Arabic" pitchFamily="18" charset="-78"/>
                <a:ea typeface="Times New Roman" pitchFamily="18" charset="0"/>
                <a:cs typeface="+mj-cs"/>
              </a:rPr>
              <a:t> </a:t>
            </a:r>
            <a:r>
              <a:rPr lang="ar-SA" sz="3600" b="1" dirty="0" smtClean="0">
                <a:solidFill>
                  <a:srgbClr val="000000"/>
                </a:solidFill>
                <a:latin typeface="Traditional Arabic" pitchFamily="18" charset="-78"/>
                <a:ea typeface="Times New Roman" pitchFamily="18" charset="0"/>
                <a:cs typeface="+mj-cs"/>
              </a:rPr>
              <a:t>السيطرة عليها . والقدرة على اتخـاذ القرارات الطـريقة المثلى للتغلـب على مشاكل إدارة الوقت ، وكذلك تطوير الطريقة التي ترتب بها الأولويات . </a:t>
            </a:r>
            <a:endParaRPr lang="ar-SA" sz="36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17</a:t>
            </a:fld>
            <a:endParaRPr lang="en-US" dirty="0"/>
          </a:p>
        </p:txBody>
      </p:sp>
      <p:sp>
        <p:nvSpPr>
          <p:cNvPr id="3" name="Rectangle 2"/>
          <p:cNvSpPr/>
          <p:nvPr/>
        </p:nvSpPr>
        <p:spPr>
          <a:xfrm>
            <a:off x="381000" y="152401"/>
            <a:ext cx="8534400" cy="5016758"/>
          </a:xfrm>
          <a:prstGeom prst="rect">
            <a:avLst/>
          </a:prstGeom>
        </p:spPr>
        <p:txBody>
          <a:bodyPr wrap="square">
            <a:spAutoFit/>
          </a:bodyPr>
          <a:lstStyle/>
          <a:p>
            <a:pPr lvl="0" algn="just" rtl="1" fontAlgn="base">
              <a:spcBef>
                <a:spcPct val="0"/>
              </a:spcBef>
              <a:spcAft>
                <a:spcPct val="0"/>
              </a:spcAft>
            </a:pPr>
            <a:r>
              <a:rPr lang="ar-SA" sz="4000" b="1" dirty="0" smtClean="0">
                <a:latin typeface="Times New Roman" pitchFamily="18" charset="0"/>
                <a:ea typeface="Times New Roman" pitchFamily="18" charset="0"/>
                <a:cs typeface="+mj-cs"/>
              </a:rPr>
              <a:t>وقد أكد النص القرآني على قيمة الزمان بجميع أجزائه وبكافّة صوره في كتاب الله تعالى ؛ وهذا دليل قطعي ومستند شرعي على أهمية الوقت ؛ بحكم كونه أمانة ومسؤولية كبرى للبشري</a:t>
            </a:r>
            <a:r>
              <a:rPr lang="ar-SA" sz="4000" b="1" dirty="0" smtClean="0">
                <a:latin typeface="Calibri" pitchFamily="34" charset="0"/>
                <a:ea typeface="Times New Roman" pitchFamily="18" charset="0"/>
                <a:cs typeface="+mj-cs"/>
              </a:rPr>
              <a:t>ة</a:t>
            </a:r>
            <a:r>
              <a:rPr lang="ar-SA" sz="4000" b="1" dirty="0" smtClean="0">
                <a:latin typeface="Times New Roman" pitchFamily="18" charset="0"/>
                <a:ea typeface="Times New Roman" pitchFamily="18" charset="0"/>
                <a:cs typeface="+mj-cs"/>
              </a:rPr>
              <a:t> منذ انبثاق فجرها وحتى أخر لحظة في عمر الدنيا ،ذلك أن لهذه المسؤولية أثر متعد إلى حياة أبدية سرمدي</a:t>
            </a:r>
            <a:r>
              <a:rPr lang="ar-SA" sz="4000" b="1" dirty="0" smtClean="0">
                <a:latin typeface="Calibri" pitchFamily="34" charset="0"/>
                <a:ea typeface="Times New Roman" pitchFamily="18" charset="0"/>
                <a:cs typeface="+mj-cs"/>
              </a:rPr>
              <a:t>ة</a:t>
            </a:r>
            <a:r>
              <a:rPr lang="ar-SA" sz="4000" b="1" dirty="0" smtClean="0">
                <a:latin typeface="Times New Roman" pitchFamily="18" charset="0"/>
                <a:ea typeface="Times New Roman" pitchFamily="18" charset="0"/>
                <a:cs typeface="+mj-cs"/>
              </a:rPr>
              <a:t> ؛ وهي دون ريب المستقبل الحقيقي للوقت الدنيوي الذي كتبه الله وحدده لكل إنسان </a:t>
            </a:r>
            <a:r>
              <a:rPr lang="en-US" sz="4000" b="1" dirty="0" smtClean="0">
                <a:latin typeface="Times New Roman" pitchFamily="18" charset="0"/>
                <a:ea typeface="Times New Roman" pitchFamily="18" charset="0"/>
                <a:cs typeface="+mj-cs"/>
              </a:rPr>
              <a:t> .</a:t>
            </a:r>
            <a:r>
              <a:rPr lang="ar-SA" sz="4000" b="1" dirty="0" smtClean="0">
                <a:latin typeface="Times New Roman" pitchFamily="18" charset="0"/>
                <a:ea typeface="Times New Roman" pitchFamily="18" charset="0"/>
                <a:cs typeface="+mj-cs"/>
              </a:rPr>
              <a:t> </a:t>
            </a:r>
            <a:endParaRPr lang="en-US" sz="40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18</a:t>
            </a:fld>
            <a:endParaRPr lang="en-US" dirty="0"/>
          </a:p>
        </p:txBody>
      </p:sp>
      <p:sp>
        <p:nvSpPr>
          <p:cNvPr id="3" name="Rectangle 2"/>
          <p:cNvSpPr/>
          <p:nvPr/>
        </p:nvSpPr>
        <p:spPr>
          <a:xfrm>
            <a:off x="381000" y="685800"/>
            <a:ext cx="7924800" cy="4278094"/>
          </a:xfrm>
          <a:prstGeom prst="rect">
            <a:avLst/>
          </a:prstGeom>
        </p:spPr>
        <p:txBody>
          <a:bodyPr wrap="square">
            <a:spAutoFit/>
          </a:bodyPr>
          <a:lstStyle/>
          <a:p>
            <a:pPr lvl="0" algn="r" rtl="1" eaLnBrk="0" fontAlgn="base" hangingPunct="0">
              <a:spcBef>
                <a:spcPct val="0"/>
              </a:spcBef>
              <a:spcAft>
                <a:spcPct val="0"/>
              </a:spcAft>
            </a:pPr>
            <a:r>
              <a:rPr lang="ar-SA" sz="8000" b="1" dirty="0" smtClean="0">
                <a:solidFill>
                  <a:srgbClr val="FF0000"/>
                </a:solidFill>
                <a:latin typeface="Times New Roman" pitchFamily="18" charset="0"/>
                <a:ea typeface="Times New Roman" pitchFamily="18" charset="0"/>
                <a:cs typeface="+mj-cs"/>
              </a:rPr>
              <a:t>     الوقت والإنسان </a:t>
            </a:r>
            <a:r>
              <a:rPr lang="ar-SA" sz="4800" b="1" dirty="0" smtClean="0">
                <a:latin typeface="Times New Roman" pitchFamily="18" charset="0"/>
                <a:ea typeface="Times New Roman" pitchFamily="18" charset="0"/>
                <a:cs typeface="+mj-cs"/>
              </a:rPr>
              <a:t>متلازمان : الوقت يمثل للإنسان البداية والنهاية الدنيوية ؛ بل والمصير المحتوم والقدر الذي قدره الله له ، وهو وعاء لكل نشاطاته بجميع صورها وأشكالها</a:t>
            </a:r>
            <a:r>
              <a:rPr lang="en-US" sz="4800" b="1" dirty="0" smtClean="0">
                <a:latin typeface="Times New Roman" pitchFamily="18" charset="0"/>
                <a:ea typeface="Times New Roman" pitchFamily="18" charset="0"/>
                <a:cs typeface="+mj-cs"/>
              </a:rPr>
              <a:t>.</a:t>
            </a:r>
            <a:endParaRPr lang="en-US" sz="48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28600" y="304800"/>
            <a:ext cx="8534400"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دعونا نتعرف علي ماهية الوقت كما ورد في القرآن الكريم</a:t>
            </a:r>
            <a:r>
              <a:rPr kumimoji="0" lang="en-US" sz="6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6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والسنة النبوية </a:t>
            </a:r>
            <a:r>
              <a:rPr kumimoji="0" lang="en-US" sz="6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6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الشريفة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فقد تحدث القرآن الكريم عن ماهية الوقت في العديد من آياته القرآنية : </a:t>
            </a:r>
            <a:endParaRPr lang="en-US" sz="6600" b="1" dirty="0" smtClean="0">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SA"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1EBADABD-4D31-4049-B937-512C5BAAFE4C}" type="slidenum">
              <a:rPr lang="en-US" smtClean="0"/>
              <a:pPr/>
              <a:t>19</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2</a:t>
            </a:fld>
            <a:endParaRPr lang="en-US" dirty="0"/>
          </a:p>
        </p:txBody>
      </p:sp>
      <p:sp>
        <p:nvSpPr>
          <p:cNvPr id="4" name="Rectangle 3"/>
          <p:cNvSpPr/>
          <p:nvPr/>
        </p:nvSpPr>
        <p:spPr>
          <a:xfrm>
            <a:off x="304800" y="304800"/>
            <a:ext cx="8534400" cy="3662541"/>
          </a:xfrm>
          <a:prstGeom prst="rect">
            <a:avLst/>
          </a:prstGeom>
        </p:spPr>
        <p:txBody>
          <a:bodyPr wrap="square">
            <a:spAutoFit/>
          </a:bodyPr>
          <a:lstStyle/>
          <a:p>
            <a:pPr algn="ctr"/>
            <a:r>
              <a:rPr lang="ar-EG" sz="3200" b="1" dirty="0" smtClean="0"/>
              <a:t>البرامج</a:t>
            </a:r>
            <a:r>
              <a:rPr lang="ar-SA" sz="3200" b="1" dirty="0" smtClean="0"/>
              <a:t> التدريبية </a:t>
            </a:r>
            <a:r>
              <a:rPr lang="ar-EG" sz="3200" b="1" dirty="0" smtClean="0"/>
              <a:t>بمشروع</a:t>
            </a:r>
          </a:p>
          <a:p>
            <a:pPr algn="ctr"/>
            <a:r>
              <a:rPr lang="ar-SA" sz="3200" b="1" dirty="0" smtClean="0"/>
              <a:t>الإدارة بالمسئولية من منظور إسلامي </a:t>
            </a:r>
            <a:r>
              <a:rPr lang="ar-EG" sz="3200" b="1" dirty="0" smtClean="0"/>
              <a:t>: </a:t>
            </a:r>
          </a:p>
          <a:p>
            <a:pPr algn="ctr"/>
            <a:r>
              <a:rPr lang="ar-SA" sz="3200" b="1" dirty="0" smtClean="0"/>
              <a:t>مدخل لتطوير</a:t>
            </a:r>
            <a:r>
              <a:rPr lang="ar-EG" sz="3200" b="1" dirty="0" smtClean="0"/>
              <a:t> </a:t>
            </a:r>
            <a:r>
              <a:rPr lang="ar-SA" sz="3200" b="1" dirty="0" smtClean="0"/>
              <a:t>إدارة مؤسسات التعليم الجامعي</a:t>
            </a:r>
            <a:endParaRPr lang="ar-EG" sz="3200" b="1" dirty="0" smtClean="0"/>
          </a:p>
          <a:p>
            <a:pPr algn="ctr"/>
            <a:r>
              <a:rPr lang="ar-SA" sz="3200" b="1" dirty="0" smtClean="0"/>
              <a:t> بالمملكة العربية السعودية </a:t>
            </a:r>
            <a:r>
              <a:rPr lang="ar-EG" sz="3200" b="1" dirty="0" smtClean="0"/>
              <a:t/>
            </a:r>
            <a:br>
              <a:rPr lang="ar-EG" sz="3200" b="1" dirty="0" smtClean="0"/>
            </a:br>
            <a:endParaRPr lang="ar-EG" sz="4000" b="1" dirty="0" smtClean="0"/>
          </a:p>
          <a:p>
            <a:pPr algn="ctr"/>
            <a:r>
              <a:rPr lang="en-US" sz="3200" dirty="0" smtClean="0"/>
              <a:t/>
            </a:r>
            <a:br>
              <a:rPr lang="en-US" sz="3200" dirty="0" smtClean="0"/>
            </a:br>
            <a:endParaRPr lang="ar-EG" sz="3200" dirty="0"/>
          </a:p>
        </p:txBody>
      </p:sp>
      <p:sp>
        <p:nvSpPr>
          <p:cNvPr id="5" name="Rectangle 4"/>
          <p:cNvSpPr/>
          <p:nvPr/>
        </p:nvSpPr>
        <p:spPr>
          <a:xfrm>
            <a:off x="457200" y="2438400"/>
            <a:ext cx="8534400" cy="2062103"/>
          </a:xfrm>
          <a:prstGeom prst="rect">
            <a:avLst/>
          </a:prstGeom>
        </p:spPr>
        <p:txBody>
          <a:bodyPr wrap="square">
            <a:spAutoFit/>
          </a:bodyPr>
          <a:lstStyle/>
          <a:p>
            <a:pPr algn="ctr">
              <a:spcBef>
                <a:spcPts val="0"/>
              </a:spcBef>
            </a:pPr>
            <a:r>
              <a:rPr lang="ar-EG" sz="3200" b="1" dirty="0" smtClean="0"/>
              <a:t>البرنامج التدريبي حول</a:t>
            </a:r>
          </a:p>
          <a:p>
            <a:pPr algn="ctr" rtl="1"/>
            <a:r>
              <a:rPr lang="ar-EG" sz="3200" b="1" dirty="0" smtClean="0"/>
              <a:t>التميز القيادي في استثمارالوقت من منظور إسلامي</a:t>
            </a:r>
          </a:p>
          <a:p>
            <a:pPr algn="ctr" rtl="1"/>
            <a:r>
              <a:rPr lang="ar-EG" sz="3200" b="1" dirty="0" smtClean="0"/>
              <a:t> إعداد </a:t>
            </a:r>
            <a:endParaRPr lang="ar-SA" sz="3200" b="1" dirty="0" smtClean="0"/>
          </a:p>
          <a:p>
            <a:pPr algn="ctr">
              <a:spcBef>
                <a:spcPts val="0"/>
              </a:spcBef>
            </a:pPr>
            <a:r>
              <a:rPr lang="ar-EG" sz="3200" b="1" dirty="0" smtClean="0"/>
              <a:t>الفريق البحثي للمشروع</a:t>
            </a:r>
            <a:endParaRPr lang="en-US" sz="3200" b="1"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438400"/>
            <a:ext cx="5638800" cy="1200329"/>
          </a:xfrm>
          <a:prstGeom prst="rect">
            <a:avLst/>
          </a:prstGeom>
        </p:spPr>
        <p:txBody>
          <a:bodyPr wrap="square">
            <a:spAutoFit/>
          </a:bodyPr>
          <a:lstStyle/>
          <a:p>
            <a:pPr algn="r"/>
            <a:endParaRPr lang="ar-SA" dirty="0" smtClean="0"/>
          </a:p>
          <a:p>
            <a:pPr algn="r"/>
            <a:endParaRPr lang="ar-SA" dirty="0" smtClean="0"/>
          </a:p>
          <a:p>
            <a:pPr algn="r"/>
            <a:endParaRPr lang="ar-SA" dirty="0" smtClean="0"/>
          </a:p>
          <a:p>
            <a:pPr algn="r"/>
            <a:endParaRPr lang="en-US" dirty="0"/>
          </a:p>
        </p:txBody>
      </p:sp>
      <p:sp>
        <p:nvSpPr>
          <p:cNvPr id="5" name="Slide Number Placeholder 4"/>
          <p:cNvSpPr>
            <a:spLocks noGrp="1"/>
          </p:cNvSpPr>
          <p:nvPr>
            <p:ph type="sldNum" sz="quarter" idx="12"/>
          </p:nvPr>
        </p:nvSpPr>
        <p:spPr/>
        <p:txBody>
          <a:bodyPr/>
          <a:lstStyle/>
          <a:p>
            <a:fld id="{1EBADABD-4D31-4049-B937-512C5BAAFE4C}" type="slidenum">
              <a:rPr lang="en-US" smtClean="0"/>
              <a:pPr/>
              <a:t>20</a:t>
            </a:fld>
            <a:endParaRPr lang="en-US" dirty="0"/>
          </a:p>
        </p:txBody>
      </p:sp>
      <p:sp>
        <p:nvSpPr>
          <p:cNvPr id="123905" name="Rectangle 1"/>
          <p:cNvSpPr>
            <a:spLocks noChangeArrowheads="1"/>
          </p:cNvSpPr>
          <p:nvPr/>
        </p:nvSpPr>
        <p:spPr bwMode="auto">
          <a:xfrm>
            <a:off x="304800" y="914400"/>
            <a:ext cx="81534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ar-SA" sz="4000" b="1" dirty="0" smtClean="0">
                <a:cs typeface="+mj-cs"/>
              </a:rPr>
              <a:t>بسم الله الرحمن الرحيم</a:t>
            </a:r>
            <a:endParaRPr lang="en-US" sz="4000" b="1" dirty="0" smtClean="0">
              <a:cs typeface="+mj-cs"/>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algn="r" rtl="1" eaLnBrk="0" fontAlgn="base" hangingPunct="0">
              <a:spcBef>
                <a:spcPct val="0"/>
              </a:spcBef>
              <a:spcAft>
                <a:spcPct val="0"/>
              </a:spcAft>
            </a:pPr>
            <a:r>
              <a:rPr kumimoji="0" lang="ar-SA" sz="4800" b="1" i="0" u="none" strike="noStrike" cap="none" normalizeH="0" baseline="0" dirty="0" smtClean="0">
                <a:ln>
                  <a:noFill/>
                </a:ln>
                <a:solidFill>
                  <a:schemeClr val="tx1"/>
                </a:solidFill>
                <a:effectLst/>
                <a:latin typeface="Traditional Arabic" pitchFamily="18" charset="-78"/>
                <a:ea typeface="Times New Roman" pitchFamily="18" charset="0"/>
                <a:cs typeface="+mj-cs"/>
              </a:rPr>
              <a:t>يَوْمَ نَطْوِي السَّمَاء كَطَيِّ السِّجِلِّ لِلْكُتُبِ كَمَا بَدَأْنَا أَوَّلَ خَلْقٍ نُّعِيدُهُ وَعْدًا عَلَيْنَا إِنَّا كُنَّا فَاعِلِينَ (</a:t>
            </a:r>
            <a:r>
              <a:rPr lang="ar-SA" sz="4800" b="1" dirty="0" smtClean="0">
                <a:cs typeface="+mj-cs"/>
              </a:rPr>
              <a:t>سورة الأنبياء ، آية ١٠٤ ) .</a:t>
            </a:r>
          </a:p>
          <a:p>
            <a:pPr marL="0" marR="0" lvl="0" indent="0" algn="r" defTabSz="914400" rtl="1" eaLnBrk="0" fontAlgn="base" latinLnBrk="0" hangingPunct="0">
              <a:lnSpc>
                <a:spcPct val="100000"/>
              </a:lnSpc>
              <a:spcBef>
                <a:spcPct val="0"/>
              </a:spcBef>
              <a:spcAft>
                <a:spcPct val="0"/>
              </a:spcAft>
              <a:buClrTx/>
              <a:buSzTx/>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EBADABD-4D31-4049-B937-512C5BAAFE4C}" type="slidenum">
              <a:rPr lang="en-US" smtClean="0"/>
              <a:pPr/>
              <a:t>21</a:t>
            </a:fld>
            <a:endParaRPr lang="en-US" dirty="0"/>
          </a:p>
        </p:txBody>
      </p:sp>
      <p:sp>
        <p:nvSpPr>
          <p:cNvPr id="122882" name="Rectangle 2"/>
          <p:cNvSpPr>
            <a:spLocks noChangeArrowheads="1"/>
          </p:cNvSpPr>
          <p:nvPr/>
        </p:nvSpPr>
        <p:spPr bwMode="auto">
          <a:xfrm>
            <a:off x="304800" y="1285606"/>
            <a:ext cx="7924800"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raditional Arabic" pitchFamily="18" charset="-78"/>
                <a:ea typeface="Times New Roman" pitchFamily="18" charset="0"/>
                <a:cs typeface="+mj-cs"/>
              </a:rPr>
              <a:t>بسم الله الرحمن الرحيم</a:t>
            </a:r>
            <a:endParaRPr kumimoji="0" lang="en-US" sz="4800" b="1" i="0" u="none" strike="noStrike" cap="none" normalizeH="0" baseline="0" dirty="0" smtClean="0">
              <a:ln>
                <a:noFill/>
              </a:ln>
              <a:solidFill>
                <a:schemeClr val="tx1"/>
              </a:solidFill>
              <a:effectLst/>
              <a:latin typeface="Arial" pitchFamily="34" charset="0"/>
              <a:cs typeface="+mj-cs"/>
            </a:endParaRPr>
          </a:p>
          <a:p>
            <a:pPr marL="0" marR="0" lvl="0" indent="0" algn="ctr" defTabSz="914400" rtl="1" eaLnBrk="0" fontAlgn="base" latinLnBrk="0" hangingPunct="0">
              <a:lnSpc>
                <a:spcPct val="100000"/>
              </a:lnSpc>
              <a:spcBef>
                <a:spcPct val="0"/>
              </a:spcBef>
              <a:spcAft>
                <a:spcPct val="0"/>
              </a:spcAft>
              <a:buClrTx/>
              <a:buSzTx/>
              <a:tabLst/>
            </a:pPr>
            <a:r>
              <a:rPr kumimoji="0" lang="ar-SA" sz="4800" b="1" i="0" u="none" strike="noStrike" cap="none" normalizeH="0" baseline="0" dirty="0" smtClean="0">
                <a:ln>
                  <a:noFill/>
                </a:ln>
                <a:solidFill>
                  <a:schemeClr val="tx1"/>
                </a:solidFill>
                <a:effectLst/>
                <a:latin typeface="Traditional Arabic" pitchFamily="18" charset="-78"/>
                <a:ea typeface="Times New Roman" pitchFamily="18" charset="0"/>
                <a:cs typeface="+mj-cs"/>
              </a:rPr>
              <a:t>وَالْعَصْرِ</a:t>
            </a:r>
            <a:r>
              <a:rPr kumimoji="0" lang="ar-EG" sz="48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r>
              <a:rPr kumimoji="0" lang="ar-SA" sz="4800" b="1" i="0" u="none" strike="noStrike" cap="none" normalizeH="0" baseline="0" dirty="0" smtClean="0">
                <a:ln>
                  <a:noFill/>
                </a:ln>
                <a:solidFill>
                  <a:schemeClr val="tx1"/>
                </a:solidFill>
                <a:effectLst/>
                <a:latin typeface="Traditional Arabic" pitchFamily="18" charset="-78"/>
                <a:ea typeface="Times New Roman" pitchFamily="18" charset="0"/>
                <a:cs typeface="+mj-cs"/>
              </a:rPr>
              <a:t>إِنَّ الإِنسَانَ لَفِي خُسْرٍ</a:t>
            </a:r>
            <a:endParaRPr kumimoji="0" lang="en-US" sz="4800" b="1" i="0" u="none" strike="noStrike" cap="none" normalizeH="0" baseline="0" dirty="0" smtClean="0">
              <a:ln>
                <a:noFill/>
              </a:ln>
              <a:solidFill>
                <a:schemeClr val="tx1"/>
              </a:solidFill>
              <a:effectLst/>
              <a:latin typeface="Calibri" pitchFamily="34" charset="0"/>
              <a:ea typeface="Times New Roman" pitchFamily="18" charset="0"/>
              <a:cs typeface="+mj-cs"/>
            </a:endParaRPr>
          </a:p>
          <a:p>
            <a:pPr marL="0" marR="0" lvl="0" indent="0" algn="ctr" defTabSz="914400" rtl="1" eaLnBrk="0" fontAlgn="base" latinLnBrk="0" hangingPunct="0">
              <a:lnSpc>
                <a:spcPct val="100000"/>
              </a:lnSpc>
              <a:spcBef>
                <a:spcPct val="0"/>
              </a:spcBef>
              <a:spcAft>
                <a:spcPct val="0"/>
              </a:spcAft>
              <a:buClrTx/>
              <a:buSzTx/>
              <a:tabLst/>
            </a:pPr>
            <a:r>
              <a:rPr kumimoji="0" lang="ar-SA" sz="4800" b="1" i="0" u="none" strike="noStrike" cap="none" normalizeH="0" baseline="0" dirty="0" smtClean="0">
                <a:ln>
                  <a:noFill/>
                </a:ln>
                <a:solidFill>
                  <a:schemeClr val="tx1"/>
                </a:solidFill>
                <a:effectLst/>
                <a:latin typeface="Traditional Arabic" pitchFamily="18" charset="-78"/>
                <a:ea typeface="Times New Roman" pitchFamily="18" charset="0"/>
                <a:cs typeface="+mj-cs"/>
              </a:rPr>
              <a:t>إِلاَّ الَّذِينَ آمَنُوا وَعَمِلُوا الصَّالِحَاتِ َ</a:t>
            </a:r>
            <a:r>
              <a:rPr kumimoji="0" lang="ar-EG" sz="4800" b="1" i="0" u="none" strike="noStrike" cap="none" normalizeH="0" baseline="0" dirty="0" smtClean="0">
                <a:ln>
                  <a:noFill/>
                </a:ln>
                <a:solidFill>
                  <a:schemeClr val="tx1"/>
                </a:solidFill>
                <a:effectLst/>
                <a:latin typeface="Traditional Arabic" pitchFamily="18" charset="-78"/>
                <a:ea typeface="Times New Roman" pitchFamily="18" charset="0"/>
                <a:cs typeface="+mj-cs"/>
              </a:rPr>
              <a:t> و</a:t>
            </a:r>
            <a:r>
              <a:rPr kumimoji="0" lang="ar-SA" sz="4800" b="1" i="0" u="none" strike="noStrike" cap="none" normalizeH="0" baseline="0" dirty="0" smtClean="0">
                <a:ln>
                  <a:noFill/>
                </a:ln>
                <a:solidFill>
                  <a:schemeClr val="tx1"/>
                </a:solidFill>
                <a:effectLst/>
                <a:latin typeface="Traditional Arabic" pitchFamily="18" charset="-78"/>
                <a:ea typeface="Times New Roman" pitchFamily="18" charset="0"/>
                <a:cs typeface="+mj-cs"/>
              </a:rPr>
              <a:t>تَوَاصَوْا بِالْحَقِّ وَتَوَاصَوْا بِالصَّبْرِ</a:t>
            </a:r>
            <a:r>
              <a:rPr kumimoji="0" lang="ar-EG" sz="4800" b="1" i="0" u="none" strike="noStrike" cap="none" normalizeH="0" baseline="0" dirty="0" smtClean="0">
                <a:ln>
                  <a:noFill/>
                </a:ln>
                <a:solidFill>
                  <a:schemeClr val="tx1"/>
                </a:solidFill>
                <a:effectLst/>
                <a:latin typeface="Traditional Arabic" pitchFamily="18" charset="-78"/>
                <a:ea typeface="Times New Roman" pitchFamily="18" charset="0"/>
                <a:cs typeface="+mj-cs"/>
              </a:rPr>
              <a:t> </a:t>
            </a:r>
            <a:endParaRPr kumimoji="0" lang="en-US" sz="4800" b="1" i="0" u="none" strike="noStrike" cap="none" normalizeH="0" baseline="0" dirty="0" smtClean="0">
              <a:ln>
                <a:noFill/>
              </a:ln>
              <a:solidFill>
                <a:schemeClr val="tx1"/>
              </a:solidFill>
              <a:effectLst/>
              <a:latin typeface="Arial" pitchFamily="34" charset="0"/>
              <a:cs typeface="+mj-cs"/>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762000" y="4419600"/>
            <a:ext cx="7010400" cy="707886"/>
          </a:xfrm>
          <a:prstGeom prst="rect">
            <a:avLst/>
          </a:prstGeom>
        </p:spPr>
        <p:txBody>
          <a:bodyPr wrap="square">
            <a:spAutoFit/>
          </a:bodyPr>
          <a:lstStyle/>
          <a:p>
            <a:pPr algn="ctr"/>
            <a:r>
              <a:rPr lang="ar-SA" sz="4000" b="1" dirty="0" smtClean="0"/>
              <a:t>سورة العصر</a:t>
            </a:r>
            <a:r>
              <a:rPr lang="ar-EG" sz="4000" b="1" dirty="0" smtClean="0"/>
              <a:t> الآيات ( 1 – 3 )</a:t>
            </a:r>
            <a:r>
              <a:rPr lang="ar-SA" dirty="0" smtClean="0"/>
              <a:t> </a:t>
            </a:r>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EBADABD-4D31-4049-B937-512C5BAAFE4C}" type="slidenum">
              <a:rPr lang="en-US" smtClean="0"/>
              <a:pPr/>
              <a:t>22</a:t>
            </a:fld>
            <a:endParaRPr lang="en-US" dirty="0"/>
          </a:p>
        </p:txBody>
      </p:sp>
      <p:sp>
        <p:nvSpPr>
          <p:cNvPr id="119809" name="Rectangle 1"/>
          <p:cNvSpPr>
            <a:spLocks noChangeArrowheads="1"/>
          </p:cNvSpPr>
          <p:nvPr/>
        </p:nvSpPr>
        <p:spPr bwMode="auto">
          <a:xfrm>
            <a:off x="1371600" y="304801"/>
            <a:ext cx="5486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بسم الله الرحمن الرحيم</a:t>
            </a:r>
            <a:endParaRPr kumimoji="0" lang="ar-SA"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33400" y="1143000"/>
            <a:ext cx="7696200" cy="5386090"/>
          </a:xfrm>
          <a:prstGeom prst="rect">
            <a:avLst/>
          </a:prstGeom>
        </p:spPr>
        <p:txBody>
          <a:bodyPr wrap="square">
            <a:spAutoFit/>
          </a:bodyPr>
          <a:lstStyle/>
          <a:p>
            <a:pPr algn="r"/>
            <a:r>
              <a:rPr lang="ar-SA" sz="4800" b="1" dirty="0" smtClean="0">
                <a:cs typeface="+mj-cs"/>
              </a:rPr>
              <a:t>أَلَمْ تَرَ أَنَّ اللَّهَ يُولِجُ اللَّيْلَ فِي النَّهَارِ وَيُولِجُ النَّهَارَ فِي اللَّيْلِ وَسَخَّرَ الشَّمْسَ وَالْقَمَرَ كُلٌّ يَجْرِي إِلَى أَجَلٍ مُّسَمًّى وَأَنَّ اللَّهَ بِمَا تَعْمَلُونَ خَبِيرٌ ( سورة لقمان الآية ٢٩) </a:t>
            </a:r>
            <a:endParaRPr lang="en-US" sz="4800" b="1" dirty="0" smtClean="0">
              <a:cs typeface="+mj-cs"/>
            </a:endParaRPr>
          </a:p>
          <a:p>
            <a:pPr algn="r"/>
            <a:r>
              <a:rPr lang="ar-SA" sz="4400" b="1" dirty="0" smtClean="0"/>
              <a:t> </a:t>
            </a:r>
            <a:r>
              <a:rPr lang="ar-SA" sz="6000" b="1" dirty="0" smtClean="0"/>
              <a:t>           </a:t>
            </a:r>
          </a:p>
          <a:p>
            <a:pPr algn="r"/>
            <a:endParaRPr lang="en-US" sz="4400" b="1" dirty="0"/>
          </a:p>
        </p:txBody>
      </p:sp>
      <p:sp>
        <p:nvSpPr>
          <p:cNvPr id="7" name="Rectangle 6"/>
          <p:cNvSpPr/>
          <p:nvPr/>
        </p:nvSpPr>
        <p:spPr>
          <a:xfrm>
            <a:off x="4490542" y="4316581"/>
            <a:ext cx="397866" cy="1015663"/>
          </a:xfrm>
          <a:prstGeom prst="rect">
            <a:avLst/>
          </a:prstGeom>
        </p:spPr>
        <p:txBody>
          <a:bodyPr wrap="none">
            <a:spAutoFit/>
          </a:bodyPr>
          <a:lstStyle/>
          <a:p>
            <a:r>
              <a:rPr lang="ar-SA" sz="6000" b="1" dirty="0" smtClean="0">
                <a:solidFill>
                  <a:prstClr val="black"/>
                </a:solidFill>
              </a:rPr>
              <a:t> </a:t>
            </a:r>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EBADABD-4D31-4049-B937-512C5BAAFE4C}" type="slidenum">
              <a:rPr lang="en-US" smtClean="0"/>
              <a:pPr/>
              <a:t>23</a:t>
            </a:fld>
            <a:endParaRPr lang="en-US" dirty="0"/>
          </a:p>
        </p:txBody>
      </p:sp>
      <p:sp>
        <p:nvSpPr>
          <p:cNvPr id="117761" name="Rectangle 1"/>
          <p:cNvSpPr>
            <a:spLocks noChangeArrowheads="1"/>
          </p:cNvSpPr>
          <p:nvPr/>
        </p:nvSpPr>
        <p:spPr bwMode="auto">
          <a:xfrm>
            <a:off x="1828800" y="228600"/>
            <a:ext cx="4953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بسم الله الرحمن الرحيم</a:t>
            </a:r>
            <a:endParaRPr kumimoji="0" lang="ar-SA"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117762" name="Rectangle 2"/>
          <p:cNvSpPr>
            <a:spLocks noChangeArrowheads="1"/>
          </p:cNvSpPr>
          <p:nvPr/>
        </p:nvSpPr>
        <p:spPr bwMode="auto">
          <a:xfrm>
            <a:off x="762000" y="1219200"/>
            <a:ext cx="75438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tab pos="457200" algn="l"/>
              </a:tabLst>
            </a:pPr>
            <a:r>
              <a:rPr kumimoji="0" lang="ar-SA" sz="6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وَالضُّحَى</a:t>
            </a: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ar-SA" sz="6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وَاللَّيْلِ إِذَا سَجَى</a:t>
            </a:r>
            <a:r>
              <a:rPr kumimoji="0" lang="ar-SA" sz="1800" b="0"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a:t>
            </a: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609600" y="2743200"/>
            <a:ext cx="75438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5400" b="1" i="0" u="none" strike="noStrike" cap="none" normalizeH="0" baseline="0" dirty="0" smtClean="0">
                <a:ln>
                  <a:noFill/>
                </a:ln>
                <a:solidFill>
                  <a:schemeClr val="tx1"/>
                </a:solidFill>
                <a:effectLst/>
                <a:latin typeface="Times New Roman" pitchFamily="18" charset="0"/>
                <a:ea typeface="Times New Roman" pitchFamily="18" charset="0"/>
                <a:cs typeface="+mj-cs"/>
              </a:rPr>
              <a:t>استثمار</a:t>
            </a:r>
            <a:r>
              <a:rPr kumimoji="0" lang="ar-SA" sz="5400" b="1" i="0" u="none" strike="noStrike" cap="none" normalizeH="0" baseline="0" dirty="0" smtClean="0">
                <a:ln>
                  <a:noFill/>
                </a:ln>
                <a:solidFill>
                  <a:schemeClr val="tx1"/>
                </a:solidFill>
                <a:effectLst/>
                <a:latin typeface="Times New Roman" pitchFamily="18" charset="0"/>
                <a:ea typeface="Times New Roman" pitchFamily="18" charset="0"/>
                <a:cs typeface="+mj-cs"/>
              </a:rPr>
              <a:t> الوقت في السنة النبوية</a:t>
            </a:r>
            <a:endParaRPr kumimoji="0" lang="en-US" sz="54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24</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304800" y="1981200"/>
            <a:ext cx="8001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أن الرسول صلى الله عليه وسلم كان أحرص الناس على اغتنام كل لحظة من لحظات وقته لصالح الإسلام والمسلمين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25</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304800" y="152400"/>
            <a:ext cx="8382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400" b="1" i="0" u="none" strike="noStrike" cap="none" normalizeH="0" baseline="0" dirty="0" smtClean="0">
                <a:ln>
                  <a:noFill/>
                </a:ln>
                <a:solidFill>
                  <a:schemeClr val="tx1"/>
                </a:solidFill>
                <a:effectLst/>
                <a:latin typeface="Times New Roman" pitchFamily="18" charset="0"/>
                <a:ea typeface="Times New Roman" pitchFamily="18" charset="0"/>
                <a:cs typeface="+mj-cs"/>
              </a:rPr>
              <a:t>ولأهمية الوقت في سنّة النبي صلى الله عليه وسلم شواهد عديدة حيث اهتمت السنة النبوية به شأنها في ذلك شأن القرآن الكريم فالعبادات جميعها مرتبطة بالوقت بداية ونهاية ، بل إن الوقت المحدد لكل عبادة منها شرط من شروط صحتها وقبولها ، لذلك أكد فقه العبادات في الإسلام على هذا البعد المهم وهو احترام الوقت والالتزام به كشرط لقبول تلك العبادات</a:t>
            </a: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en-US" sz="4400" b="0" i="0" u="none" strike="noStrike" cap="none" normalizeH="0" baseline="0" dirty="0" smtClean="0">
                <a:ln>
                  <a:noFill/>
                </a:ln>
                <a:solidFill>
                  <a:schemeClr val="tx1"/>
                </a:solidFill>
                <a:effectLst/>
                <a:latin typeface="Times New Roman" pitchFamily="18" charset="0"/>
                <a:ea typeface="Times New Roman" pitchFamily="18" charset="0"/>
                <a:cs typeface="+mj-cs"/>
              </a:rPr>
              <a:t> </a:t>
            </a:r>
            <a:endParaRPr kumimoji="0" lang="en-US" sz="4400" b="0"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26</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228600" y="0"/>
            <a:ext cx="8001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ف</a:t>
            </a:r>
            <a:r>
              <a:rPr kumimoji="0" lang="ar-SA" sz="4400" b="1" i="0" u="none" strike="noStrike" cap="none" normalizeH="0" baseline="0" dirty="0" smtClean="0">
                <a:ln>
                  <a:noFill/>
                </a:ln>
                <a:solidFill>
                  <a:schemeClr val="tx1"/>
                </a:solidFill>
                <a:effectLst/>
                <a:latin typeface="Times New Roman" pitchFamily="18" charset="0"/>
                <a:ea typeface="Times New Roman" pitchFamily="18" charset="0"/>
                <a:cs typeface="+mj-cs"/>
              </a:rPr>
              <a:t>جميع العبادات  من صلاة وزكاة وصيام وحج محددة بالوقت ، وقد حرص النبي صلى الله عليه وسلم على بيان كل ما يتعلق بها من أحكام وحكم مع بيان للكيفية الصحيحة بالنسبة لأدائها إضافة إلى تحديد وقتها . ولأن النبي صلى الله عليه وسلم يدرك قيمة الوقت وأهميته بالنسبة لأمته فقد حفلت السنة النبوية بشواهد كثيرة من الحديث النبوي الذي يؤكد على الوقت .</a:t>
            </a:r>
            <a:endParaRPr kumimoji="0" lang="en-US" sz="44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27</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533400" y="533400"/>
            <a:ext cx="8153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54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5400" b="1" i="0" u="none" strike="noStrike" cap="none" normalizeH="0" baseline="0" dirty="0" smtClean="0">
                <a:ln>
                  <a:noFill/>
                </a:ln>
                <a:solidFill>
                  <a:schemeClr val="tx1"/>
                </a:solidFill>
                <a:effectLst/>
                <a:latin typeface="Times New Roman" pitchFamily="18" charset="0"/>
                <a:ea typeface="Times New Roman" pitchFamily="18" charset="0"/>
                <a:cs typeface="+mj-cs"/>
              </a:rPr>
              <a:t> حديث عبد الله بن بسر أن أعرابيا قال</a:t>
            </a:r>
            <a:r>
              <a:rPr kumimoji="0" lang="en-US" sz="54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5400" b="1" i="0" u="none" strike="noStrike" cap="none" normalizeH="0" baseline="0" dirty="0" smtClean="0">
                <a:ln>
                  <a:noFill/>
                </a:ln>
                <a:solidFill>
                  <a:schemeClr val="tx1"/>
                </a:solidFill>
                <a:effectLst/>
                <a:latin typeface="Times New Roman" pitchFamily="18" charset="0"/>
                <a:ea typeface="Times New Roman" pitchFamily="18" charset="0"/>
                <a:cs typeface="+mj-cs"/>
              </a:rPr>
              <a:t>يا رسول الله من خير الناس ؟ قال صلي الله عليه وسلم  </a:t>
            </a:r>
            <a:r>
              <a:rPr kumimoji="0" lang="en-US" sz="5400" b="1" i="0" u="none" strike="noStrike" cap="none" normalizeH="0" baseline="0" dirty="0" smtClean="0">
                <a:ln>
                  <a:noFill/>
                </a:ln>
                <a:solidFill>
                  <a:schemeClr val="tx1"/>
                </a:solidFill>
                <a:effectLst/>
                <a:latin typeface="Times New Roman" pitchFamily="18" charset="0"/>
                <a:ea typeface="Times New Roman" pitchFamily="18" charset="0"/>
                <a:cs typeface="+mj-cs"/>
              </a:rPr>
              <a:t>:”</a:t>
            </a:r>
            <a:r>
              <a:rPr kumimoji="0" lang="ar-SA" sz="5400" b="1" i="0" u="none" strike="noStrike" cap="none" normalizeH="0" baseline="0" dirty="0" smtClean="0">
                <a:ln>
                  <a:noFill/>
                </a:ln>
                <a:solidFill>
                  <a:schemeClr val="tx1"/>
                </a:solidFill>
                <a:effectLst/>
                <a:latin typeface="Times New Roman" pitchFamily="18" charset="0"/>
                <a:ea typeface="Times New Roman" pitchFamily="18" charset="0"/>
                <a:cs typeface="+mj-cs"/>
              </a:rPr>
              <a:t> من طال عمره وحسن عمله </a:t>
            </a:r>
            <a:r>
              <a:rPr kumimoji="0" lang="en-US" sz="54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54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endParaRPr kumimoji="0" lang="en-US" sz="54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28</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29</a:t>
            </a:fld>
            <a:endParaRPr lang="en-US" dirty="0"/>
          </a:p>
        </p:txBody>
      </p:sp>
      <p:sp>
        <p:nvSpPr>
          <p:cNvPr id="3" name="Rectangle 2"/>
          <p:cNvSpPr/>
          <p:nvPr/>
        </p:nvSpPr>
        <p:spPr>
          <a:xfrm>
            <a:off x="762000" y="609600"/>
            <a:ext cx="8077200" cy="5262979"/>
          </a:xfrm>
          <a:prstGeom prst="rect">
            <a:avLst/>
          </a:prstGeom>
        </p:spPr>
        <p:txBody>
          <a:bodyPr wrap="square">
            <a:spAutoFit/>
          </a:bodyPr>
          <a:lstStyle/>
          <a:p>
            <a:pPr lvl="0" algn="r" rtl="1" eaLnBrk="0" fontAlgn="base" hangingPunct="0">
              <a:spcBef>
                <a:spcPct val="0"/>
              </a:spcBef>
              <a:spcAft>
                <a:spcPct val="0"/>
              </a:spcAft>
            </a:pPr>
            <a:r>
              <a:rPr lang="ar-SA" b="1" dirty="0" smtClean="0">
                <a:latin typeface="Times New Roman" pitchFamily="18" charset="0"/>
                <a:ea typeface="Times New Roman" pitchFamily="18" charset="0"/>
              </a:rPr>
              <a:t> </a:t>
            </a:r>
            <a:r>
              <a:rPr lang="ar-SA" sz="4800" b="1" dirty="0" smtClean="0">
                <a:latin typeface="Times New Roman" pitchFamily="18" charset="0"/>
                <a:ea typeface="Times New Roman" pitchFamily="18" charset="0"/>
                <a:cs typeface="+mj-cs"/>
              </a:rPr>
              <a:t>حديث معاذ بن جبل رضي الله عنه عن رسول الله صلى الله عليه وسلم أنه قال</a:t>
            </a:r>
            <a:r>
              <a:rPr lang="en-US" sz="4800" b="1" dirty="0" smtClean="0">
                <a:latin typeface="Times New Roman" pitchFamily="18" charset="0"/>
                <a:ea typeface="Times New Roman" pitchFamily="18" charset="0"/>
                <a:cs typeface="+mj-cs"/>
              </a:rPr>
              <a:t> " </a:t>
            </a:r>
            <a:r>
              <a:rPr lang="ar-SA" sz="4800" b="1" dirty="0" smtClean="0">
                <a:latin typeface="Times New Roman" pitchFamily="18" charset="0"/>
                <a:ea typeface="Times New Roman" pitchFamily="18" charset="0"/>
                <a:cs typeface="+mj-cs"/>
              </a:rPr>
              <a:t>لا تزول قدما عبد يوم القيامة حتى يسأل عن أربع خصال</a:t>
            </a:r>
            <a:r>
              <a:rPr lang="en-US" sz="4800" b="1" dirty="0" smtClean="0">
                <a:latin typeface="Times New Roman" pitchFamily="18" charset="0"/>
                <a:ea typeface="Times New Roman" pitchFamily="18" charset="0"/>
                <a:cs typeface="+mj-cs"/>
              </a:rPr>
              <a:t> : </a:t>
            </a:r>
            <a:r>
              <a:rPr lang="ar-SA" sz="4800" b="1" dirty="0" smtClean="0">
                <a:latin typeface="Times New Roman" pitchFamily="18" charset="0"/>
                <a:ea typeface="Times New Roman" pitchFamily="18" charset="0"/>
                <a:cs typeface="+mj-cs"/>
              </a:rPr>
              <a:t>عن عمره فيما أفناه ، وعن شبابه فيما أبلاه ، وعن ماله من أين اكتسبه وفيما أنفقه ، وعن علمه ماذا عمل فيه  </a:t>
            </a:r>
            <a:r>
              <a:rPr lang="en-US" sz="4800" b="1" dirty="0" smtClean="0">
                <a:latin typeface="Times New Roman" pitchFamily="18" charset="0"/>
                <a:ea typeface="Times New Roman" pitchFamily="18" charset="0"/>
                <a:cs typeface="+mj-cs"/>
              </a:rPr>
              <a:t> " .</a:t>
            </a:r>
            <a:r>
              <a:rPr lang="ar-SA" sz="4800" b="1" dirty="0" smtClean="0">
                <a:latin typeface="Times New Roman" pitchFamily="18" charset="0"/>
                <a:ea typeface="Times New Roman" pitchFamily="18" charset="0"/>
                <a:cs typeface="+mj-cs"/>
              </a:rPr>
              <a:t> </a:t>
            </a:r>
            <a:endParaRPr lang="en-US" sz="48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457200"/>
            <a:ext cx="75438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rgbClr val="000000"/>
              </a:solidFill>
              <a:effectLst/>
              <a:latin typeface="Arial" pitchFamily="34" charset="0"/>
              <a:ea typeface="Times New Roman" pitchFamily="18" charset="0"/>
              <a:cs typeface="Monotype Koufi"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700" b="0" i="0" u="none" strike="noStrike" cap="none" normalizeH="0" baseline="0" dirty="0" smtClean="0">
              <a:ln>
                <a:noFill/>
              </a:ln>
              <a:solidFill>
                <a:srgbClr val="000000"/>
              </a:solidFill>
              <a:effectLst/>
              <a:latin typeface="Arial" pitchFamily="34" charset="0"/>
              <a:ea typeface="Times New Roman" pitchFamily="18" charset="0"/>
              <a:cs typeface="Monotype Koufi"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lang="en-US" sz="1700" dirty="0">
              <a:solidFill>
                <a:srgbClr val="000000"/>
              </a:solidFill>
              <a:latin typeface="Arial" pitchFamily="34" charset="0"/>
              <a:ea typeface="Times New Roman" pitchFamily="18" charset="0"/>
              <a:cs typeface="Monotype Koufi"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ar-SA" sz="1700" dirty="0">
              <a:solidFill>
                <a:srgbClr val="000000"/>
              </a:solidFill>
              <a:latin typeface="Arial" pitchFamily="34" charset="0"/>
              <a:ea typeface="Times New Roman" pitchFamily="18" charset="0"/>
              <a:cs typeface="Monotype Koufi" pitchFamily="2" charset="-78"/>
            </a:endParaRPr>
          </a:p>
        </p:txBody>
      </p:sp>
      <p:sp>
        <p:nvSpPr>
          <p:cNvPr id="1026" name="Rectangle 2"/>
          <p:cNvSpPr>
            <a:spLocks noChangeArrowheads="1"/>
          </p:cNvSpPr>
          <p:nvPr/>
        </p:nvSpPr>
        <p:spPr bwMode="auto">
          <a:xfrm>
            <a:off x="990600" y="762000"/>
            <a:ext cx="73914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الحمد لله رب العالمين الذي أقسم بالفجر والضحى والعصر ، والصلاة والسلام على أشرف الأنبياء والمرسلين وعلى آله وأصحابه أجمعين ..        وبعد </a:t>
            </a:r>
            <a:r>
              <a:rPr kumimoji="0" lang="ar-SA" sz="1700" b="0" i="0" u="none" strike="noStrike" cap="none" normalizeH="0" baseline="0" dirty="0" smtClean="0">
                <a:ln>
                  <a:noFill/>
                </a:ln>
                <a:solidFill>
                  <a:srgbClr val="000000"/>
                </a:solidFill>
                <a:effectLst/>
                <a:latin typeface="Traditional Arabic" pitchFamily="18" charset="-78"/>
                <a:ea typeface="Times New Roman" pitchFamily="18" charset="0"/>
                <a:cs typeface="Traditional Arabic" pitchFamily="18" charset="-78"/>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1EBADABD-4D31-4049-B937-512C5BAAFE4C}" type="slidenum">
              <a:rPr lang="en-US" smtClean="0"/>
              <a:pPr/>
              <a:t>3</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30</a:t>
            </a:fld>
            <a:endParaRPr lang="en-US" dirty="0"/>
          </a:p>
        </p:txBody>
      </p:sp>
      <p:sp>
        <p:nvSpPr>
          <p:cNvPr id="3" name="Rectangle 2"/>
          <p:cNvSpPr/>
          <p:nvPr/>
        </p:nvSpPr>
        <p:spPr>
          <a:xfrm>
            <a:off x="228600" y="685800"/>
            <a:ext cx="8077200" cy="4524315"/>
          </a:xfrm>
          <a:prstGeom prst="rect">
            <a:avLst/>
          </a:prstGeom>
        </p:spPr>
        <p:txBody>
          <a:bodyPr wrap="square">
            <a:spAutoFit/>
          </a:bodyPr>
          <a:lstStyle/>
          <a:p>
            <a:pPr lvl="0" algn="r" rtl="1" eaLnBrk="0" fontAlgn="base" hangingPunct="0">
              <a:spcBef>
                <a:spcPct val="0"/>
              </a:spcBef>
              <a:spcAft>
                <a:spcPct val="0"/>
              </a:spcAft>
            </a:pPr>
            <a:r>
              <a:rPr lang="ar-SA" sz="4800" b="1" dirty="0" smtClean="0">
                <a:latin typeface="Times New Roman" pitchFamily="18" charset="0"/>
                <a:ea typeface="Times New Roman" pitchFamily="18" charset="0"/>
                <a:cs typeface="+mj-cs"/>
              </a:rPr>
              <a:t>حديث ابن عباس رضي الله عنهما عن رسول الله صلى الله عليه وسلم أنه قال</a:t>
            </a:r>
            <a:r>
              <a:rPr lang="en-US" sz="4800" b="1" dirty="0" smtClean="0">
                <a:latin typeface="Times New Roman" pitchFamily="18" charset="0"/>
                <a:ea typeface="Times New Roman" pitchFamily="18" charset="0"/>
                <a:cs typeface="+mj-cs"/>
              </a:rPr>
              <a:t> : " </a:t>
            </a:r>
            <a:r>
              <a:rPr lang="ar-SA" sz="4800" b="1" dirty="0" smtClean="0">
                <a:latin typeface="Times New Roman" pitchFamily="18" charset="0"/>
                <a:ea typeface="Times New Roman" pitchFamily="18" charset="0"/>
                <a:cs typeface="+mj-cs"/>
              </a:rPr>
              <a:t>اغتنم خمساً قبل خمس : شبابك قبل هرمك ، وصحتك قبل سقمك ، وغناك قبل فقرك ، </a:t>
            </a:r>
            <a:r>
              <a:rPr lang="en-US" sz="4800" b="1" dirty="0" smtClean="0">
                <a:latin typeface="Times New Roman" pitchFamily="18" charset="0"/>
                <a:ea typeface="Times New Roman" pitchFamily="18" charset="0"/>
                <a:cs typeface="+mj-cs"/>
              </a:rPr>
              <a:t> </a:t>
            </a:r>
            <a:r>
              <a:rPr lang="ar-SA" sz="4800" b="1" dirty="0" smtClean="0">
                <a:latin typeface="Times New Roman" pitchFamily="18" charset="0"/>
                <a:ea typeface="Times New Roman" pitchFamily="18" charset="0"/>
                <a:cs typeface="+mj-cs"/>
              </a:rPr>
              <a:t>وفراغك قبل شغلك ، وحياتك قبل موتك</a:t>
            </a:r>
            <a:r>
              <a:rPr lang="en-US" sz="4800" b="1" dirty="0" smtClean="0">
                <a:latin typeface="Times New Roman" pitchFamily="18" charset="0"/>
                <a:ea typeface="Times New Roman" pitchFamily="18" charset="0"/>
                <a:cs typeface="+mj-cs"/>
              </a:rPr>
              <a:t> “</a:t>
            </a:r>
            <a:r>
              <a:rPr lang="ar-SA" sz="4800" b="1" dirty="0" smtClean="0">
                <a:latin typeface="Times New Roman" pitchFamily="18" charset="0"/>
                <a:ea typeface="Times New Roman" pitchFamily="18" charset="0"/>
                <a:cs typeface="+mj-cs"/>
              </a:rPr>
              <a:t>.</a:t>
            </a:r>
            <a:endParaRPr lang="ar-SA" sz="48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31</a:t>
            </a:fld>
            <a:endParaRPr lang="en-US" dirty="0"/>
          </a:p>
        </p:txBody>
      </p:sp>
      <p:sp>
        <p:nvSpPr>
          <p:cNvPr id="3" name="Rectangle 2"/>
          <p:cNvSpPr/>
          <p:nvPr/>
        </p:nvSpPr>
        <p:spPr>
          <a:xfrm>
            <a:off x="304800" y="304800"/>
            <a:ext cx="8229600" cy="4247317"/>
          </a:xfrm>
          <a:prstGeom prst="rect">
            <a:avLst/>
          </a:prstGeom>
        </p:spPr>
        <p:txBody>
          <a:bodyPr wrap="square">
            <a:spAutoFit/>
          </a:bodyPr>
          <a:lstStyle/>
          <a:p>
            <a:pPr lvl="0" algn="r" rtl="1" eaLnBrk="0" fontAlgn="base" hangingPunct="0">
              <a:spcBef>
                <a:spcPct val="0"/>
              </a:spcBef>
              <a:spcAft>
                <a:spcPct val="0"/>
              </a:spcAft>
            </a:pPr>
            <a:r>
              <a:rPr lang="en-US" sz="5400" b="1" dirty="0" smtClean="0">
                <a:latin typeface="Times New Roman" pitchFamily="18" charset="0"/>
                <a:ea typeface="Times New Roman" pitchFamily="18" charset="0"/>
              </a:rPr>
              <a:t>- </a:t>
            </a:r>
            <a:r>
              <a:rPr lang="ar-SA" sz="5400" b="1" dirty="0" smtClean="0">
                <a:latin typeface="Times New Roman" pitchFamily="18" charset="0"/>
                <a:ea typeface="Times New Roman" pitchFamily="18" charset="0"/>
              </a:rPr>
              <a:t>حديث أنس رضي الله عنه قال</a:t>
            </a:r>
            <a:r>
              <a:rPr lang="en-US" sz="5400" b="1" dirty="0" smtClean="0">
                <a:latin typeface="Times New Roman" pitchFamily="18" charset="0"/>
                <a:ea typeface="Times New Roman" pitchFamily="18" charset="0"/>
              </a:rPr>
              <a:t> : </a:t>
            </a:r>
            <a:r>
              <a:rPr lang="ar-SA" sz="5400" b="1" dirty="0" smtClean="0">
                <a:latin typeface="Times New Roman" pitchFamily="18" charset="0"/>
                <a:ea typeface="Times New Roman" pitchFamily="18" charset="0"/>
              </a:rPr>
              <a:t>قال رسول الله صلى الله عليه وسلم</a:t>
            </a:r>
            <a:r>
              <a:rPr lang="en-US" sz="5400" b="1" dirty="0" smtClean="0">
                <a:latin typeface="Times New Roman" pitchFamily="18" charset="0"/>
                <a:ea typeface="Times New Roman" pitchFamily="18" charset="0"/>
              </a:rPr>
              <a:t> : “</a:t>
            </a:r>
            <a:r>
              <a:rPr lang="ar-SA" sz="5400" b="1" dirty="0" smtClean="0">
                <a:latin typeface="Times New Roman" pitchFamily="18" charset="0"/>
                <a:ea typeface="Times New Roman" pitchFamily="18" charset="0"/>
              </a:rPr>
              <a:t>يهرم ابن آدم ويشبُ منه اثنتان</a:t>
            </a:r>
            <a:r>
              <a:rPr lang="en-US" sz="5400" b="1" dirty="0" smtClean="0">
                <a:latin typeface="Times New Roman" pitchFamily="18" charset="0"/>
                <a:ea typeface="Times New Roman" pitchFamily="18" charset="0"/>
              </a:rPr>
              <a:t> : </a:t>
            </a:r>
            <a:r>
              <a:rPr lang="ar-SA" sz="5400" b="1" dirty="0" smtClean="0">
                <a:latin typeface="Times New Roman" pitchFamily="18" charset="0"/>
                <a:ea typeface="Times New Roman" pitchFamily="18" charset="0"/>
              </a:rPr>
              <a:t>الحرص على المال ، والحرص على العمر</a:t>
            </a:r>
            <a:r>
              <a:rPr lang="en-US" sz="5400" b="1" dirty="0" smtClean="0">
                <a:latin typeface="Times New Roman" pitchFamily="18" charset="0"/>
                <a:ea typeface="Times New Roman" pitchFamily="18" charset="0"/>
              </a:rPr>
              <a:t> </a:t>
            </a:r>
            <a:r>
              <a:rPr lang="ar-SA" sz="5400" b="1" dirty="0" smtClean="0">
                <a:latin typeface="Times New Roman" pitchFamily="18" charset="0"/>
                <a:ea typeface="Times New Roman" pitchFamily="18" charset="0"/>
              </a:rPr>
              <a:t>.</a:t>
            </a:r>
            <a:r>
              <a:rPr lang="en-US" sz="5400" b="1" dirty="0" smtClean="0">
                <a:latin typeface="Times New Roman" pitchFamily="18" charset="0"/>
                <a:ea typeface="Times New Roman" pitchFamily="18" charset="0"/>
              </a:rPr>
              <a:t>”</a:t>
            </a:r>
            <a:endParaRPr lang="en-US" sz="5400" b="1" dirty="0" smtClean="0">
              <a:latin typeface="Arial" pitchFamily="34" charset="0"/>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32</a:t>
            </a:fld>
            <a:endParaRPr lang="en-US" dirty="0"/>
          </a:p>
        </p:txBody>
      </p:sp>
      <p:sp>
        <p:nvSpPr>
          <p:cNvPr id="3" name="Rectangle 2"/>
          <p:cNvSpPr/>
          <p:nvPr/>
        </p:nvSpPr>
        <p:spPr>
          <a:xfrm>
            <a:off x="685800" y="609600"/>
            <a:ext cx="8153400" cy="3416320"/>
          </a:xfrm>
          <a:prstGeom prst="rect">
            <a:avLst/>
          </a:prstGeom>
        </p:spPr>
        <p:txBody>
          <a:bodyPr wrap="square">
            <a:spAutoFit/>
          </a:bodyPr>
          <a:lstStyle/>
          <a:p>
            <a:pPr lvl="0" algn="r" rtl="1" eaLnBrk="0" fontAlgn="base" hangingPunct="0">
              <a:spcBef>
                <a:spcPct val="0"/>
              </a:spcBef>
              <a:spcAft>
                <a:spcPct val="0"/>
              </a:spcAft>
            </a:pPr>
            <a:r>
              <a:rPr lang="en-US" sz="5400" b="1" dirty="0" smtClean="0">
                <a:latin typeface="Times New Roman" pitchFamily="18" charset="0"/>
                <a:ea typeface="Times New Roman" pitchFamily="18" charset="0"/>
                <a:cs typeface="+mj-cs"/>
              </a:rPr>
              <a:t>- </a:t>
            </a:r>
            <a:r>
              <a:rPr lang="ar-SA" sz="5400" b="1" dirty="0" smtClean="0">
                <a:latin typeface="Times New Roman" pitchFamily="18" charset="0"/>
                <a:ea typeface="Times New Roman" pitchFamily="18" charset="0"/>
                <a:cs typeface="+mj-cs"/>
              </a:rPr>
              <a:t> حديث ابن عباس قال</a:t>
            </a:r>
            <a:r>
              <a:rPr lang="en-US" sz="5400" b="1" dirty="0" smtClean="0">
                <a:latin typeface="Times New Roman" pitchFamily="18" charset="0"/>
                <a:ea typeface="Times New Roman" pitchFamily="18" charset="0"/>
                <a:cs typeface="+mj-cs"/>
              </a:rPr>
              <a:t> : </a:t>
            </a:r>
            <a:r>
              <a:rPr lang="ar-SA" sz="5400" b="1" dirty="0" smtClean="0">
                <a:latin typeface="Times New Roman" pitchFamily="18" charset="0"/>
                <a:ea typeface="Times New Roman" pitchFamily="18" charset="0"/>
                <a:cs typeface="+mj-cs"/>
              </a:rPr>
              <a:t>قال رسول الله صلى الله عليه وسلم</a:t>
            </a:r>
            <a:r>
              <a:rPr lang="en-US" sz="5400" b="1" dirty="0" smtClean="0">
                <a:latin typeface="Times New Roman" pitchFamily="18" charset="0"/>
                <a:ea typeface="Times New Roman" pitchFamily="18" charset="0"/>
                <a:cs typeface="+mj-cs"/>
              </a:rPr>
              <a:t> : " </a:t>
            </a:r>
            <a:r>
              <a:rPr lang="ar-SA" sz="5400" b="1" dirty="0" smtClean="0">
                <a:latin typeface="Times New Roman" pitchFamily="18" charset="0"/>
                <a:ea typeface="Times New Roman" pitchFamily="18" charset="0"/>
                <a:cs typeface="+mj-cs"/>
              </a:rPr>
              <a:t>نعمتان</a:t>
            </a:r>
            <a:endParaRPr lang="en-US" sz="5400" b="1" dirty="0" smtClean="0">
              <a:latin typeface="Arial" pitchFamily="34" charset="0"/>
              <a:cs typeface="+mj-cs"/>
            </a:endParaRPr>
          </a:p>
          <a:p>
            <a:pPr lvl="0" algn="r" rtl="1" eaLnBrk="0" fontAlgn="base" hangingPunct="0">
              <a:spcBef>
                <a:spcPct val="0"/>
              </a:spcBef>
              <a:spcAft>
                <a:spcPct val="0"/>
              </a:spcAft>
            </a:pPr>
            <a:r>
              <a:rPr lang="ar-SA" sz="5400" b="1" dirty="0" smtClean="0">
                <a:latin typeface="Times New Roman" pitchFamily="18" charset="0"/>
                <a:ea typeface="Times New Roman" pitchFamily="18" charset="0"/>
                <a:cs typeface="+mj-cs"/>
              </a:rPr>
              <a:t>مغبون فيهما كثير من الناس : الصحة والفراغ</a:t>
            </a:r>
            <a:r>
              <a:rPr lang="en-US" sz="5400" b="1" dirty="0" smtClean="0">
                <a:latin typeface="Times New Roman" pitchFamily="18" charset="0"/>
                <a:ea typeface="Times New Roman" pitchFamily="18" charset="0"/>
                <a:cs typeface="+mj-cs"/>
              </a:rPr>
              <a:t> “</a:t>
            </a:r>
            <a:endParaRPr lang="ar-SA" sz="5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457200" y="228600"/>
            <a:ext cx="8001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smtClean="0">
                <a:ln>
                  <a:noFill/>
                </a:ln>
                <a:solidFill>
                  <a:srgbClr val="000000"/>
                </a:solidFill>
                <a:effectLst/>
                <a:latin typeface="Times New Roman" pitchFamily="18" charset="0"/>
                <a:ea typeface="Times New Roman" pitchFamily="18" charset="0"/>
                <a:cs typeface="+mj-cs"/>
              </a:rPr>
              <a:t>- </a:t>
            </a:r>
            <a:r>
              <a:rPr kumimoji="0" lang="ar-SA" sz="4800" b="1" i="0" u="none" strike="noStrike" cap="none" normalizeH="0" baseline="0" dirty="0" smtClean="0">
                <a:ln>
                  <a:noFill/>
                </a:ln>
                <a:solidFill>
                  <a:srgbClr val="000000"/>
                </a:solidFill>
                <a:effectLst/>
                <a:latin typeface="Times New Roman" pitchFamily="18" charset="0"/>
                <a:ea typeface="Times New Roman" pitchFamily="18" charset="0"/>
                <a:cs typeface="+mj-cs"/>
              </a:rPr>
              <a:t>أهمية الوقت</a:t>
            </a:r>
            <a:r>
              <a:rPr kumimoji="0" lang="en-US" sz="4800" b="1" i="0" u="none" strike="noStrike" cap="none" normalizeH="0" baseline="0" dirty="0" smtClean="0">
                <a:ln>
                  <a:noFill/>
                </a:ln>
                <a:solidFill>
                  <a:srgbClr val="000000"/>
                </a:solidFill>
                <a:effectLst/>
                <a:latin typeface="Times New Roman" pitchFamily="18" charset="0"/>
                <a:ea typeface="Times New Roman" pitchFamily="18" charset="0"/>
                <a:cs typeface="+mj-cs"/>
              </a:rPr>
              <a:t> :</a:t>
            </a:r>
            <a:r>
              <a:rPr kumimoji="0" lang="ar-SA" sz="4800" b="1" i="0" u="none" strike="noStrike" cap="none" normalizeH="0" baseline="0" dirty="0" smtClean="0">
                <a:ln>
                  <a:noFill/>
                </a:ln>
                <a:solidFill>
                  <a:srgbClr val="000000"/>
                </a:solidFill>
                <a:effectLst/>
                <a:latin typeface="Times New Roman" pitchFamily="18" charset="0"/>
                <a:ea typeface="Times New Roman" pitchFamily="18" charset="0"/>
                <a:cs typeface="+mj-cs"/>
              </a:rPr>
              <a:t> </a:t>
            </a:r>
            <a:endParaRPr kumimoji="0" lang="en-US" sz="48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Times New Roman" pitchFamily="18" charset="0"/>
                <a:ea typeface="Times New Roman" pitchFamily="18" charset="0"/>
                <a:cs typeface="+mj-cs"/>
              </a:rPr>
              <a:t>أكد الإسلام على أهمية الوقت من خلال نصوص القرآن الكريم والسنة النبوية الشريفة ، إضافة إلى منهج السلف الصالح في العلم والعمل في شتى ميادين الحياة، وفق التصور الإسلامي ومنطلقات العقيدة الإسلامية</a:t>
            </a:r>
            <a:r>
              <a:rPr kumimoji="0" lang="en-US" sz="4800" b="1" i="0" u="none" strike="noStrike" cap="none" normalizeH="0" baseline="0" dirty="0" smtClean="0">
                <a:ln>
                  <a:noFill/>
                </a:ln>
                <a:solidFill>
                  <a:srgbClr val="000000"/>
                </a:solidFill>
                <a:effectLst/>
                <a:latin typeface="Times New Roman" pitchFamily="18" charset="0"/>
                <a:ea typeface="Times New Roman" pitchFamily="18" charset="0"/>
                <a:cs typeface="+mj-cs"/>
              </a:rPr>
              <a:t> .</a:t>
            </a:r>
            <a:endParaRPr kumimoji="0" lang="ar-SA" sz="48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33</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0" y="228600"/>
            <a:ext cx="8991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imes New Roman" pitchFamily="18" charset="0"/>
                <a:ea typeface="Times New Roman" pitchFamily="18" charset="0"/>
                <a:cs typeface="+mj-cs"/>
              </a:rPr>
              <a:t>وتختلف أهمية الوقت من فرد لآخر وفقاً للنظرة الخاصة تجاهه وفهم طبيعته وتأثيره وإدراكه لأهميته ، وكما تختلف النظرة لأهمية الوقت بين الأفراد</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imes New Roman" pitchFamily="18" charset="0"/>
                <a:ea typeface="Times New Roman" pitchFamily="18" charset="0"/>
                <a:cs typeface="+mj-cs"/>
              </a:rPr>
              <a:t>تختلف بين المجتمعات الإنسانية تبعاً للخلفيات الدينية والفكرية لتلك المجتمعات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imes New Roman" pitchFamily="18" charset="0"/>
                <a:ea typeface="Times New Roman" pitchFamily="18" charset="0"/>
                <a:cs typeface="+mj-cs"/>
              </a:rPr>
              <a:t>كما أن نظرة تلك المجتمعات لأهم</a:t>
            </a:r>
            <a:r>
              <a:rPr kumimoji="0" lang="ar-SA" sz="4000" b="1" i="0" u="none" strike="noStrike" cap="none" normalizeH="0" baseline="0" dirty="0" smtClean="0">
                <a:ln>
                  <a:noFill/>
                </a:ln>
                <a:solidFill>
                  <a:srgbClr val="000000"/>
                </a:solidFill>
                <a:effectLst/>
                <a:latin typeface="Calibri" pitchFamily="34" charset="0"/>
                <a:ea typeface="Times New Roman" pitchFamily="18" charset="0"/>
                <a:cs typeface="+mj-cs"/>
              </a:rPr>
              <a:t>ي</a:t>
            </a:r>
            <a:r>
              <a:rPr kumimoji="0" lang="ar-SA" sz="4000" b="1" i="0" u="none" strike="noStrike" cap="none" normalizeH="0" baseline="0" dirty="0" smtClean="0">
                <a:ln>
                  <a:noFill/>
                </a:ln>
                <a:solidFill>
                  <a:srgbClr val="000000"/>
                </a:solidFill>
                <a:effectLst/>
                <a:latin typeface="Times New Roman" pitchFamily="18" charset="0"/>
                <a:ea typeface="Times New Roman" pitchFamily="18" charset="0"/>
                <a:cs typeface="+mj-cs"/>
              </a:rPr>
              <a:t>ة الوقت ليست دليلا قطعياً على سلامة الفكر والمعتقد أو العكس لكنها نتيجة لمتغيرات ورؤى مختلفة .</a:t>
            </a:r>
            <a:endParaRPr kumimoji="0" lang="en-US" sz="40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34</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304800" y="304800"/>
            <a:ext cx="8534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000000"/>
                </a:solidFill>
                <a:effectLst/>
                <a:latin typeface="Times New Roman" pitchFamily="18" charset="0"/>
                <a:ea typeface="Times New Roman" pitchFamily="18" charset="0"/>
                <a:cs typeface="+mj-cs"/>
              </a:rPr>
              <a:t>اختلافات جوهرية في كيفية النظر لأهمية الوقت بين المجتمعات ففي المجتمعات المتقدمة نجد اهتماماً أكبر وعناية أكثر بموضوع الوقت ، وحرصا أفضل على كيفية توزيعه واستغلاله ، ويقل هذا الاهتمام والحرص والعناية في</a:t>
            </a:r>
            <a:r>
              <a:rPr kumimoji="0" lang="en-US" sz="3600" b="1" i="0" u="none" strike="noStrike" cap="none" normalizeH="0" baseline="0" dirty="0" smtClean="0">
                <a:ln>
                  <a:noFill/>
                </a:ln>
                <a:solidFill>
                  <a:srgbClr val="000000"/>
                </a:solidFill>
                <a:effectLst/>
                <a:latin typeface="Times New Roman" pitchFamily="18" charset="0"/>
                <a:ea typeface="Times New Roman" pitchFamily="18" charset="0"/>
                <a:cs typeface="+mj-cs"/>
              </a:rPr>
              <a:t> </a:t>
            </a:r>
            <a:r>
              <a:rPr kumimoji="0" lang="ar-SA" sz="3600" b="1" i="0" u="none" strike="noStrike" cap="none" normalizeH="0" baseline="0" dirty="0" smtClean="0">
                <a:ln>
                  <a:noFill/>
                </a:ln>
                <a:solidFill>
                  <a:srgbClr val="000000"/>
                </a:solidFill>
                <a:effectLst/>
                <a:latin typeface="Times New Roman" pitchFamily="18" charset="0"/>
                <a:ea typeface="Times New Roman" pitchFamily="18" charset="0"/>
                <a:cs typeface="+mj-cs"/>
              </a:rPr>
              <a:t>المجتمعات النامية بشكل عام .</a:t>
            </a:r>
            <a:endParaRPr kumimoji="0" lang="ar-SA" sz="36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35</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36</a:t>
            </a:fld>
            <a:endParaRPr lang="en-US" dirty="0"/>
          </a:p>
        </p:txBody>
      </p:sp>
      <p:sp>
        <p:nvSpPr>
          <p:cNvPr id="3" name="Rectangle 2"/>
          <p:cNvSpPr/>
          <p:nvPr/>
        </p:nvSpPr>
        <p:spPr>
          <a:xfrm>
            <a:off x="457200" y="838200"/>
            <a:ext cx="8229600" cy="4524315"/>
          </a:xfrm>
          <a:prstGeom prst="rect">
            <a:avLst/>
          </a:prstGeom>
        </p:spPr>
        <p:txBody>
          <a:bodyPr wrap="square">
            <a:spAutoFit/>
          </a:bodyPr>
          <a:lstStyle/>
          <a:p>
            <a:pPr lvl="0" algn="ctr" rtl="1" eaLnBrk="0" fontAlgn="base" hangingPunct="0">
              <a:spcBef>
                <a:spcPct val="0"/>
              </a:spcBef>
              <a:spcAft>
                <a:spcPct val="0"/>
              </a:spcAft>
            </a:pPr>
            <a:r>
              <a:rPr lang="ar-SA" sz="9600" b="1" dirty="0" smtClean="0">
                <a:solidFill>
                  <a:srgbClr val="000000"/>
                </a:solidFill>
                <a:latin typeface="Traditional Arabic" pitchFamily="18" charset="-78"/>
                <a:ea typeface="Times New Roman" pitchFamily="18" charset="0"/>
                <a:cs typeface="+mj-cs"/>
              </a:rPr>
              <a:t>المحور الثاني </a:t>
            </a:r>
          </a:p>
          <a:p>
            <a:pPr lvl="0" algn="ctr" rtl="1" eaLnBrk="0" fontAlgn="base" hangingPunct="0">
              <a:spcBef>
                <a:spcPct val="0"/>
              </a:spcBef>
              <a:spcAft>
                <a:spcPct val="0"/>
              </a:spcAft>
            </a:pPr>
            <a:r>
              <a:rPr lang="ar-EG" sz="9600" b="1" dirty="0" smtClean="0">
                <a:solidFill>
                  <a:srgbClr val="000000"/>
                </a:solidFill>
                <a:latin typeface="Traditional Arabic" pitchFamily="18" charset="-78"/>
                <a:ea typeface="Times New Roman" pitchFamily="18" charset="0"/>
                <a:cs typeface="+mj-cs"/>
              </a:rPr>
              <a:t>استثمار</a:t>
            </a:r>
            <a:r>
              <a:rPr lang="ar-SA" sz="9600" b="1" dirty="0" smtClean="0">
                <a:solidFill>
                  <a:srgbClr val="000000"/>
                </a:solidFill>
                <a:latin typeface="Traditional Arabic" pitchFamily="18" charset="-78"/>
                <a:ea typeface="Times New Roman" pitchFamily="18" charset="0"/>
                <a:cs typeface="+mj-cs"/>
              </a:rPr>
              <a:t> الوقت والضغوط الحياتية</a:t>
            </a:r>
            <a:endParaRPr lang="en-US" sz="96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04800" y="304800"/>
            <a:ext cx="8534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eaLnBrk="0" fontAlgn="base" hangingPunct="0">
              <a:spcBef>
                <a:spcPct val="0"/>
              </a:spcBef>
              <a:spcAft>
                <a:spcPct val="0"/>
              </a:spcAf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مقولات عامة : إذا كان بوسعك التخلص من الضغوط ، فستزداد قدرتك على التكيف مع الوقت بشكل مستمر ، وعليك أن تسترخي بشكل كاف لاتخاذ القرارات الصحيحة عندما تحتاج إليها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ويساعدك التخطيط والتنظيم على إنجاز أي عمل تؤديه أي مكان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فوائد عامة : قد تبذل الكثير من الجهـد في العمل ، ولكنك بحـاجة إلى تعلم العمل بذكاء ، فضع في اعتبارك النقاط التالية :</a:t>
            </a:r>
            <a:endParaRPr kumimoji="0" lang="ar-SA" sz="40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37</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04800" y="533400"/>
            <a:ext cx="8382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 تحـديد الهدف : هل تعرف ما تبغي تحقيقه ؟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 قيـاس الفائدة : هل لديك فكرة عن مدى الفائدة من القيام بعمل ما ؟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 إمكانية التحقيق : هل أنت واثق في</a:t>
            </a:r>
            <a:r>
              <a:rPr kumimoji="0" lang="ar-SA" sz="4000" b="1" i="0" u="none" strike="noStrike" cap="none" normalizeH="0" dirty="0" smtClean="0">
                <a:ln>
                  <a:noFill/>
                </a:ln>
                <a:solidFill>
                  <a:srgbClr val="000000"/>
                </a:solidFill>
                <a:effectLst/>
                <a:latin typeface="Traditional Arabic" pitchFamily="18" charset="-78"/>
                <a:ea typeface="Times New Roman" pitchFamily="18" charset="0"/>
                <a:cs typeface="+mj-cs"/>
              </a:rPr>
              <a:t> </a:t>
            </a: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قدرتك على مواجهة ذلك ؟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 تحديد الأهميـة : هل يمثل هذا الأمر أو ذاك أهمية خاصة لكم ؟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 تقـدير الوقت : ما الوقت الذي تستغرقه في أداء هذا العمل أو ذاك ؟ .</a:t>
            </a:r>
            <a:endParaRPr kumimoji="0" lang="ar-SA" sz="40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38</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762000" y="304800"/>
            <a:ext cx="8001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 لماذا نفتقر إلى الوقت دائماً ؟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 التســويف هــو قاتــل الفــرص</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إذا كان الأمر عاجلاً فلتفعله الآن! لا تماطل ، فالأمر الطارئ اليوم قد يصبح كارثة غداً إذا تم إرجاؤه!</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 ( الكثير من المهام ، العديد من الخيارات ، العجز عن ترتيب الأولويات )= التسويف</a:t>
            </a:r>
            <a:r>
              <a:rPr kumimoji="0" lang="ar-SA" sz="4000" b="1" i="0" u="none" strike="noStrike" cap="none" normalizeH="0" dirty="0" smtClean="0">
                <a:ln>
                  <a:noFill/>
                </a:ln>
                <a:solidFill>
                  <a:srgbClr val="000000"/>
                </a:solidFill>
                <a:effectLst/>
                <a:latin typeface="Traditional Arabic" pitchFamily="18" charset="-78"/>
                <a:ea typeface="Times New Roman" pitchFamily="18" charset="0"/>
                <a:cs typeface="+mj-cs"/>
              </a:rPr>
              <a:t> .</a:t>
            </a:r>
            <a:endParaRPr kumimoji="0" lang="en-US" sz="4000" b="1" i="0" u="none" strike="noStrike" cap="none" normalizeH="0" baseline="0" dirty="0" smtClean="0">
              <a:ln>
                <a:noFill/>
              </a:ln>
              <a:solidFill>
                <a:schemeClr val="tx1"/>
              </a:solidFill>
              <a:effectLst/>
              <a:latin typeface="Arial" pitchFamily="34" charset="0"/>
              <a:cs typeface="+mj-cs"/>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 فائدة : حتى تتعلم ترتيب أولوياتك ، تخيـل أن أمامك وقتاً لأداء مهمة واحـدة قبل مغادرة عملك لفترة</a:t>
            </a:r>
            <a:r>
              <a:rPr kumimoji="0" lang="ar-SA" sz="4000" b="1" i="0" u="none" strike="noStrike" cap="none" normalizeH="0" dirty="0" smtClean="0">
                <a:ln>
                  <a:noFill/>
                </a:ln>
                <a:solidFill>
                  <a:srgbClr val="000000"/>
                </a:solidFill>
                <a:effectLst/>
                <a:latin typeface="Traditional Arabic" pitchFamily="18" charset="-78"/>
                <a:ea typeface="Times New Roman" pitchFamily="18" charset="0"/>
                <a:cs typeface="+mj-cs"/>
              </a:rPr>
              <a:t> </a:t>
            </a:r>
            <a:r>
              <a:rPr kumimoji="0" lang="ar-SA" sz="4000" b="1" i="0" u="none" strike="noStrike" cap="none" normalizeH="0" baseline="0" dirty="0" smtClean="0">
                <a:ln>
                  <a:noFill/>
                </a:ln>
                <a:solidFill>
                  <a:srgbClr val="000000"/>
                </a:solidFill>
                <a:effectLst/>
                <a:latin typeface="Traditional Arabic" pitchFamily="18" charset="-78"/>
                <a:ea typeface="Times New Roman" pitchFamily="18" charset="0"/>
                <a:cs typeface="+mj-cs"/>
              </a:rPr>
              <a:t>غير محددة ، فأي المهام تختار؟ :</a:t>
            </a:r>
            <a:endParaRPr kumimoji="0" lang="en-US" sz="40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39</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774018"/>
            <a:ext cx="89916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rtl="1" eaLnBrk="0" fontAlgn="base" hangingPunct="0">
              <a:spcBef>
                <a:spcPct val="0"/>
              </a:spcBef>
              <a:spcAft>
                <a:spcPct val="0"/>
              </a:spcAft>
            </a:pPr>
            <a:r>
              <a:rPr lang="ar-SA" sz="8000" b="1" dirty="0" smtClean="0">
                <a:solidFill>
                  <a:srgbClr val="000000"/>
                </a:solidFill>
                <a:latin typeface="Traditional Arabic" pitchFamily="18" charset="-78"/>
                <a:ea typeface="Times New Roman" pitchFamily="18" charset="0"/>
              </a:rPr>
              <a:t>المحور الأول </a:t>
            </a:r>
          </a:p>
          <a:p>
            <a:pPr lvl="0" algn="ctr" rtl="1" eaLnBrk="0" fontAlgn="base" hangingPunct="0">
              <a:spcBef>
                <a:spcPct val="0"/>
              </a:spcBef>
              <a:spcAft>
                <a:spcPct val="0"/>
              </a:spcAft>
            </a:pPr>
            <a:r>
              <a:rPr lang="ar-SA" sz="8000" b="1" dirty="0" smtClean="0">
                <a:solidFill>
                  <a:srgbClr val="000000"/>
                </a:solidFill>
                <a:latin typeface="Traditional Arabic" pitchFamily="18" charset="-78"/>
                <a:ea typeface="Times New Roman" pitchFamily="18" charset="0"/>
              </a:rPr>
              <a:t>أبعاد الوقت :</a:t>
            </a:r>
          </a:p>
          <a:p>
            <a:pPr lvl="0" algn="r" rtl="1" eaLnBrk="0" fontAlgn="base" hangingPunct="0">
              <a:spcBef>
                <a:spcPct val="0"/>
              </a:spcBef>
              <a:spcAft>
                <a:spcPct val="0"/>
              </a:spcAft>
            </a:pPr>
            <a:r>
              <a:rPr lang="ar-SA" sz="8000" b="1" dirty="0" smtClean="0">
                <a:solidFill>
                  <a:srgbClr val="000000"/>
                </a:solidFill>
                <a:latin typeface="Traditional Arabic" pitchFamily="18" charset="-78"/>
                <a:ea typeface="Times New Roman" pitchFamily="18" charset="0"/>
              </a:rPr>
              <a:t>المفهوم </a:t>
            </a:r>
            <a:r>
              <a:rPr lang="ar-EG" sz="8000" b="1" dirty="0" smtClean="0">
                <a:solidFill>
                  <a:srgbClr val="000000"/>
                </a:solidFill>
                <a:latin typeface="Traditional Arabic" pitchFamily="18" charset="-78"/>
                <a:ea typeface="Times New Roman" pitchFamily="18" charset="0"/>
              </a:rPr>
              <a:t>–ا</a:t>
            </a:r>
            <a:r>
              <a:rPr lang="ar-SA" sz="8000" b="1" dirty="0" smtClean="0">
                <a:solidFill>
                  <a:srgbClr val="000000"/>
                </a:solidFill>
                <a:latin typeface="Traditional Arabic" pitchFamily="18" charset="-78"/>
                <a:ea typeface="Times New Roman" pitchFamily="18" charset="0"/>
              </a:rPr>
              <a:t>لأهمية</a:t>
            </a:r>
            <a:r>
              <a:rPr lang="ar-EG" sz="8000" b="1" dirty="0" smtClean="0">
                <a:solidFill>
                  <a:srgbClr val="000000"/>
                </a:solidFill>
                <a:latin typeface="Traditional Arabic" pitchFamily="18" charset="-78"/>
                <a:ea typeface="Times New Roman" pitchFamily="18" charset="0"/>
              </a:rPr>
              <a:t>-ا</a:t>
            </a:r>
            <a:r>
              <a:rPr lang="ar-SA" sz="8000" b="1" dirty="0" smtClean="0">
                <a:solidFill>
                  <a:srgbClr val="000000"/>
                </a:solidFill>
                <a:latin typeface="Traditional Arabic" pitchFamily="18" charset="-78"/>
                <a:ea typeface="Times New Roman" pitchFamily="18" charset="0"/>
              </a:rPr>
              <a:t>لأهداف</a:t>
            </a:r>
            <a:endParaRPr lang="en-US" sz="8000" b="1" dirty="0" smtClean="0">
              <a:latin typeface="Arial" pitchFamily="34" charset="0"/>
            </a:endParaRPr>
          </a:p>
          <a:p>
            <a:pPr algn="ctr" rtl="1"/>
            <a:r>
              <a:rPr lang="ar-SA" sz="8800" b="1" dirty="0" smtClean="0">
                <a:cs typeface="+mj-cs"/>
              </a:rPr>
              <a:t>   </a:t>
            </a:r>
            <a:endParaRPr lang="en-US" sz="8800" b="1" dirty="0" smtClean="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4</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40</a:t>
            </a:fld>
            <a:endParaRPr lang="en-US" dirty="0"/>
          </a:p>
        </p:txBody>
      </p:sp>
      <p:sp>
        <p:nvSpPr>
          <p:cNvPr id="3" name="Rectangle 2"/>
          <p:cNvSpPr/>
          <p:nvPr/>
        </p:nvSpPr>
        <p:spPr>
          <a:xfrm>
            <a:off x="304800" y="381000"/>
            <a:ext cx="8534400" cy="4524315"/>
          </a:xfrm>
          <a:prstGeom prst="rect">
            <a:avLst/>
          </a:prstGeom>
        </p:spPr>
        <p:txBody>
          <a:bodyPr wrap="square">
            <a:spAutoFit/>
          </a:bodyPr>
          <a:lstStyle/>
          <a:p>
            <a:pPr lvl="0" indent="457200" algn="justLow" rtl="1" eaLnBrk="0" fontAlgn="base" hangingPunct="0">
              <a:spcBef>
                <a:spcPct val="0"/>
              </a:spcBef>
              <a:spcAft>
                <a:spcPct val="0"/>
              </a:spcAft>
            </a:pPr>
            <a:r>
              <a:rPr lang="ar-SA" sz="4800" b="1" dirty="0" smtClean="0">
                <a:solidFill>
                  <a:srgbClr val="000000"/>
                </a:solidFill>
                <a:latin typeface="Traditional Arabic" pitchFamily="18" charset="-78"/>
                <a:ea typeface="Times New Roman" pitchFamily="18" charset="0"/>
                <a:cs typeface="+mj-cs"/>
              </a:rPr>
              <a:t>من أسباب التسويف : ترجع إما لجسامة المهام أو ثقلها على النفس ، أو قد ترجع إلى تفضيل شخصي، أو بُغض النشاط بعينه أو خوف من الفشل ، أو عدم فهم قيمة أو هدف المهمة ، أو كون المهمة مملة بدرجة كبيرة .</a:t>
            </a:r>
            <a:endParaRPr lang="ar-SA" sz="48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41</a:t>
            </a:fld>
            <a:endParaRPr lang="en-US" dirty="0"/>
          </a:p>
        </p:txBody>
      </p:sp>
      <p:sp>
        <p:nvSpPr>
          <p:cNvPr id="3" name="Rectangle 2"/>
          <p:cNvSpPr/>
          <p:nvPr/>
        </p:nvSpPr>
        <p:spPr>
          <a:xfrm>
            <a:off x="609600" y="533400"/>
            <a:ext cx="8077200" cy="5755422"/>
          </a:xfrm>
          <a:prstGeom prst="rect">
            <a:avLst/>
          </a:prstGeom>
        </p:spPr>
        <p:txBody>
          <a:bodyPr wrap="square">
            <a:spAutoFit/>
          </a:bodyPr>
          <a:lstStyle/>
          <a:p>
            <a:pPr lvl="0" algn="r" rtl="1" fontAlgn="base">
              <a:spcBef>
                <a:spcPct val="0"/>
              </a:spcBef>
              <a:spcAft>
                <a:spcPct val="0"/>
              </a:spcAft>
            </a:pPr>
            <a:r>
              <a:rPr lang="ar-SA" sz="4800" b="1" dirty="0" smtClean="0">
                <a:solidFill>
                  <a:srgbClr val="000000"/>
                </a:solidFill>
                <a:latin typeface="Times New Roman" pitchFamily="18" charset="0"/>
                <a:ea typeface="Times New Roman" pitchFamily="18" charset="0"/>
                <a:cs typeface="+mj-cs"/>
              </a:rPr>
              <a:t>تعريف إدارة الوقت</a:t>
            </a:r>
            <a:r>
              <a:rPr lang="ar-EG" sz="4800" b="1" dirty="0" smtClean="0">
                <a:solidFill>
                  <a:srgbClr val="000000"/>
                </a:solidFill>
                <a:latin typeface="Times New Roman" pitchFamily="18" charset="0"/>
                <a:ea typeface="Times New Roman" pitchFamily="18" charset="0"/>
                <a:cs typeface="+mj-cs"/>
              </a:rPr>
              <a:t> ومداخل استثماره</a:t>
            </a:r>
            <a:r>
              <a:rPr lang="en-US" sz="4800" b="1" dirty="0" smtClean="0">
                <a:solidFill>
                  <a:srgbClr val="000000"/>
                </a:solidFill>
                <a:latin typeface="Times New Roman" pitchFamily="18" charset="0"/>
                <a:ea typeface="Times New Roman" pitchFamily="18" charset="0"/>
                <a:cs typeface="+mj-cs"/>
              </a:rPr>
              <a:t>:</a:t>
            </a:r>
            <a:endParaRPr lang="en-US" sz="4800" b="1" dirty="0" smtClean="0">
              <a:latin typeface="Arial" pitchFamily="34" charset="0"/>
              <a:cs typeface="+mj-cs"/>
            </a:endParaRPr>
          </a:p>
          <a:p>
            <a:pPr lvl="0" algn="r" rtl="1" eaLnBrk="0" fontAlgn="base" hangingPunct="0">
              <a:spcBef>
                <a:spcPct val="0"/>
              </a:spcBef>
              <a:spcAft>
                <a:spcPct val="0"/>
              </a:spcAft>
            </a:pPr>
            <a:r>
              <a:rPr lang="ar-SA" sz="4000" b="1" dirty="0" smtClean="0">
                <a:solidFill>
                  <a:srgbClr val="000000"/>
                </a:solidFill>
                <a:latin typeface="Times New Roman" pitchFamily="18" charset="0"/>
                <a:ea typeface="Times New Roman" pitchFamily="18" charset="0"/>
                <a:cs typeface="+mj-cs"/>
              </a:rPr>
              <a:t>إدارة الوقت قضية جديرة بالاهتمام والعناية في جميع مجالات الحياة ، وذلك لأهميتها وكونها عامل رئيس في نجاح أي جهد بشري؛ وتحقيق أهداف الأفراد والمجتمعات بجميع مستوياتها وأولوياتها</a:t>
            </a:r>
            <a:r>
              <a:rPr lang="en-US" sz="4000" b="1" dirty="0" smtClean="0">
                <a:solidFill>
                  <a:srgbClr val="000000"/>
                </a:solidFill>
                <a:latin typeface="Times New Roman" pitchFamily="18" charset="0"/>
                <a:ea typeface="Times New Roman" pitchFamily="18" charset="0"/>
                <a:cs typeface="+mj-cs"/>
              </a:rPr>
              <a:t> .</a:t>
            </a:r>
            <a:r>
              <a:rPr lang="en-US" sz="4000" b="1" dirty="0" smtClean="0">
                <a:latin typeface="Arial" pitchFamily="34" charset="0"/>
                <a:cs typeface="+mj-cs"/>
              </a:rPr>
              <a:t> </a:t>
            </a:r>
            <a:endParaRPr lang="ar-SA" sz="4000" b="1" dirty="0" smtClean="0">
              <a:latin typeface="Arial" pitchFamily="34" charset="0"/>
              <a:cs typeface="+mj-cs"/>
            </a:endParaRPr>
          </a:p>
          <a:p>
            <a:pPr lvl="0" algn="r" rtl="1" eaLnBrk="0" fontAlgn="base" hangingPunct="0">
              <a:spcBef>
                <a:spcPct val="0"/>
              </a:spcBef>
              <a:spcAft>
                <a:spcPct val="0"/>
              </a:spcAft>
            </a:pPr>
            <a:r>
              <a:rPr lang="ar-SA" sz="4000" b="1" dirty="0" smtClean="0">
                <a:solidFill>
                  <a:srgbClr val="000000"/>
                </a:solidFill>
                <a:latin typeface="Times New Roman" pitchFamily="18" charset="0"/>
                <a:ea typeface="Times New Roman" pitchFamily="18" charset="0"/>
                <a:cs typeface="+mj-cs"/>
              </a:rPr>
              <a:t>إن مفهوم إدارة الوقت ارتبط بشكل كبير بالعمل</a:t>
            </a:r>
            <a:endParaRPr lang="en-US" sz="4000" b="1" dirty="0" smtClean="0">
              <a:latin typeface="Arial" pitchFamily="34" charset="0"/>
              <a:cs typeface="+mj-cs"/>
            </a:endParaRPr>
          </a:p>
          <a:p>
            <a:pPr lvl="0" algn="r" rtl="1" eaLnBrk="0" fontAlgn="base" hangingPunct="0">
              <a:spcBef>
                <a:spcPct val="0"/>
              </a:spcBef>
              <a:spcAft>
                <a:spcPct val="0"/>
              </a:spcAft>
            </a:pPr>
            <a:r>
              <a:rPr lang="ar-SA" sz="4000" b="1" dirty="0" smtClean="0">
                <a:solidFill>
                  <a:srgbClr val="000000"/>
                </a:solidFill>
                <a:latin typeface="Times New Roman" pitchFamily="18" charset="0"/>
                <a:ea typeface="Times New Roman" pitchFamily="18" charset="0"/>
                <a:cs typeface="+mj-cs"/>
              </a:rPr>
              <a:t>الإداري وهذه النظرة ضيقة ، فإدارة الوقت  تشمل وقت العمل</a:t>
            </a:r>
            <a:r>
              <a:rPr lang="en-US" sz="4000" b="1" dirty="0" smtClean="0">
                <a:solidFill>
                  <a:srgbClr val="000000"/>
                </a:solidFill>
                <a:latin typeface="Times New Roman" pitchFamily="18" charset="0"/>
                <a:ea typeface="Times New Roman" pitchFamily="18" charset="0"/>
                <a:cs typeface="+mj-cs"/>
              </a:rPr>
              <a:t> </a:t>
            </a:r>
            <a:r>
              <a:rPr lang="ar-SA" sz="4000" b="1" dirty="0" smtClean="0">
                <a:solidFill>
                  <a:srgbClr val="000000"/>
                </a:solidFill>
                <a:latin typeface="Times New Roman" pitchFamily="18" charset="0"/>
                <a:ea typeface="Times New Roman" pitchFamily="18" charset="0"/>
                <a:cs typeface="+mj-cs"/>
              </a:rPr>
              <a:t>والوقت الخاص .</a:t>
            </a:r>
            <a:endParaRPr lang="ar-SA" sz="40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42</a:t>
            </a:fld>
            <a:endParaRPr lang="en-US" dirty="0"/>
          </a:p>
        </p:txBody>
      </p:sp>
      <p:sp>
        <p:nvSpPr>
          <p:cNvPr id="3" name="Rectangle 2"/>
          <p:cNvSpPr/>
          <p:nvPr/>
        </p:nvSpPr>
        <p:spPr>
          <a:xfrm>
            <a:off x="457200" y="381000"/>
            <a:ext cx="7924800" cy="5509200"/>
          </a:xfrm>
          <a:prstGeom prst="rect">
            <a:avLst/>
          </a:prstGeom>
        </p:spPr>
        <p:txBody>
          <a:bodyPr wrap="square">
            <a:spAutoFit/>
          </a:bodyPr>
          <a:lstStyle/>
          <a:p>
            <a:pPr lvl="0" algn="r" rtl="1" fontAlgn="base">
              <a:spcBef>
                <a:spcPct val="0"/>
              </a:spcBef>
              <a:spcAft>
                <a:spcPct val="0"/>
              </a:spcAft>
            </a:pPr>
            <a:r>
              <a:rPr lang="ar-SA" sz="4400" b="1" dirty="0" smtClean="0">
                <a:solidFill>
                  <a:srgbClr val="000000"/>
                </a:solidFill>
                <a:latin typeface="Times New Roman" pitchFamily="18" charset="0"/>
                <a:ea typeface="Times New Roman" pitchFamily="18" charset="0"/>
                <a:cs typeface="+mj-cs"/>
              </a:rPr>
              <a:t>إن إدارة الوقت تعني إدارة الذات</a:t>
            </a:r>
            <a:r>
              <a:rPr lang="en-US" sz="4400" b="1" dirty="0" smtClean="0">
                <a:solidFill>
                  <a:srgbClr val="000000"/>
                </a:solidFill>
                <a:latin typeface="Times New Roman" pitchFamily="18" charset="0"/>
                <a:ea typeface="Times New Roman" pitchFamily="18" charset="0"/>
                <a:cs typeface="+mj-cs"/>
              </a:rPr>
              <a:t> " </a:t>
            </a:r>
            <a:r>
              <a:rPr lang="ar-SA" sz="4400" b="1" dirty="0" smtClean="0">
                <a:solidFill>
                  <a:srgbClr val="000000"/>
                </a:solidFill>
                <a:latin typeface="Times New Roman" pitchFamily="18" charset="0"/>
                <a:ea typeface="Times New Roman" pitchFamily="18" charset="0"/>
                <a:cs typeface="+mj-cs"/>
              </a:rPr>
              <a:t>وإدارة الذات تعني إدارة الوقت الخاص للفرد  ، كما أن إدارة الوقت تعني أنها عملية الاستفادة من الوقت</a:t>
            </a:r>
            <a:r>
              <a:rPr lang="ar-EG"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المتاح والمواهب الشخصية المتوفرة لدينا لتحقيق الأهداف المهمة في حياتنا مع </a:t>
            </a:r>
            <a:r>
              <a:rPr lang="en-US"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المحافظة على تحقيق التوازن بين المتطلبات والحاجات .</a:t>
            </a:r>
            <a:endParaRPr lang="en-US" sz="4400" b="1" dirty="0" smtClean="0">
              <a:latin typeface="Arial" pitchFamily="34" charset="0"/>
              <a:cs typeface="+mj-cs"/>
            </a:endParaRPr>
          </a:p>
          <a:p>
            <a:pPr lvl="0" algn="r" rtl="1" eaLnBrk="0" fontAlgn="base" hangingPunct="0">
              <a:spcBef>
                <a:spcPct val="0"/>
              </a:spcBef>
              <a:spcAft>
                <a:spcPct val="0"/>
              </a:spcAft>
            </a:pPr>
            <a:endParaRPr lang="en-US" sz="4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43</a:t>
            </a:fld>
            <a:endParaRPr lang="en-US" dirty="0"/>
          </a:p>
        </p:txBody>
      </p:sp>
      <p:sp>
        <p:nvSpPr>
          <p:cNvPr id="3" name="Rectangle 2"/>
          <p:cNvSpPr/>
          <p:nvPr/>
        </p:nvSpPr>
        <p:spPr>
          <a:xfrm>
            <a:off x="381000" y="381001"/>
            <a:ext cx="8305800" cy="4401205"/>
          </a:xfrm>
          <a:prstGeom prst="rect">
            <a:avLst/>
          </a:prstGeom>
        </p:spPr>
        <p:txBody>
          <a:bodyPr wrap="square">
            <a:spAutoFit/>
          </a:bodyPr>
          <a:lstStyle/>
          <a:p>
            <a:pPr lvl="0" algn="r" rtl="1" fontAlgn="base">
              <a:spcBef>
                <a:spcPct val="0"/>
              </a:spcBef>
              <a:spcAft>
                <a:spcPct val="0"/>
              </a:spcAft>
            </a:pPr>
            <a:r>
              <a:rPr lang="ar-SA" sz="4000" b="1" dirty="0" smtClean="0">
                <a:solidFill>
                  <a:srgbClr val="000000"/>
                </a:solidFill>
                <a:latin typeface="Times New Roman" pitchFamily="18" charset="0"/>
                <a:ea typeface="Times New Roman" pitchFamily="18" charset="0"/>
                <a:cs typeface="+mj-cs"/>
              </a:rPr>
              <a:t>كما أن إدارة الوقت في أدبيات الفكر الإداري لها عدة تعريفات أخري منها</a:t>
            </a:r>
            <a:r>
              <a:rPr lang="en-US" sz="4000" b="1" dirty="0" smtClean="0">
                <a:solidFill>
                  <a:srgbClr val="000000"/>
                </a:solidFill>
                <a:latin typeface="Times New Roman" pitchFamily="18" charset="0"/>
                <a:ea typeface="Times New Roman" pitchFamily="18" charset="0"/>
                <a:cs typeface="+mj-cs"/>
              </a:rPr>
              <a:t>:</a:t>
            </a:r>
            <a:r>
              <a:rPr lang="ar-SA" sz="4000" b="1" dirty="0" smtClean="0">
                <a:solidFill>
                  <a:srgbClr val="000000"/>
                </a:solidFill>
                <a:latin typeface="Times New Roman" pitchFamily="18" charset="0"/>
                <a:ea typeface="Times New Roman" pitchFamily="18" charset="0"/>
                <a:cs typeface="+mj-cs"/>
              </a:rPr>
              <a:t> </a:t>
            </a:r>
            <a:endParaRPr lang="en-US" sz="4000" b="1" dirty="0" smtClean="0">
              <a:latin typeface="Arial" pitchFamily="34" charset="0"/>
              <a:cs typeface="+mj-cs"/>
            </a:endParaRPr>
          </a:p>
          <a:p>
            <a:pPr lvl="0" algn="r" rtl="1" eaLnBrk="0" fontAlgn="base" hangingPunct="0">
              <a:spcBef>
                <a:spcPct val="0"/>
              </a:spcBef>
              <a:spcAft>
                <a:spcPct val="0"/>
              </a:spcAft>
            </a:pPr>
            <a:r>
              <a:rPr lang="ar-SA" sz="4000" b="1" dirty="0" smtClean="0">
                <a:solidFill>
                  <a:srgbClr val="000000"/>
                </a:solidFill>
                <a:latin typeface="Times New Roman" pitchFamily="18" charset="0"/>
                <a:ea typeface="Times New Roman" pitchFamily="18" charset="0"/>
                <a:cs typeface="+mj-cs"/>
              </a:rPr>
              <a:t>أنها مرادفة للترتيب والتنظيم وإجراءات عمل يومية</a:t>
            </a:r>
            <a:r>
              <a:rPr lang="en-US" sz="4000" b="1" dirty="0" smtClean="0">
                <a:solidFill>
                  <a:srgbClr val="000000"/>
                </a:solidFill>
                <a:latin typeface="Times New Roman" pitchFamily="18" charset="0"/>
                <a:ea typeface="Times New Roman" pitchFamily="18" charset="0"/>
                <a:cs typeface="+mj-cs"/>
              </a:rPr>
              <a:t> </a:t>
            </a:r>
            <a:r>
              <a:rPr lang="ar-SA" sz="4000" b="1" dirty="0" smtClean="0">
                <a:solidFill>
                  <a:srgbClr val="000000"/>
                </a:solidFill>
                <a:latin typeface="Times New Roman" pitchFamily="18" charset="0"/>
                <a:ea typeface="Times New Roman" pitchFamily="18" charset="0"/>
                <a:cs typeface="+mj-cs"/>
              </a:rPr>
              <a:t>، كما أنها فن وعلم الاستخدام الرشيد للوقت وهي علم استثمار الزمن بشكل فعال ، وهي قائمة على التخطيط و والتنظيم ،</a:t>
            </a:r>
            <a:r>
              <a:rPr lang="ar-EG" sz="4000" b="1" dirty="0" smtClean="0">
                <a:solidFill>
                  <a:srgbClr val="000000"/>
                </a:solidFill>
                <a:latin typeface="Times New Roman" pitchFamily="18" charset="0"/>
                <a:ea typeface="Times New Roman" pitchFamily="18" charset="0"/>
                <a:cs typeface="+mj-cs"/>
              </a:rPr>
              <a:t> </a:t>
            </a:r>
            <a:r>
              <a:rPr lang="ar-SA" sz="4000" b="1" dirty="0" smtClean="0">
                <a:solidFill>
                  <a:srgbClr val="000000"/>
                </a:solidFill>
                <a:latin typeface="Times New Roman" pitchFamily="18" charset="0"/>
                <a:ea typeface="Times New Roman" pitchFamily="18" charset="0"/>
                <a:cs typeface="+mj-cs"/>
              </a:rPr>
              <a:t>والتنسيق ، والتحفيز والتوجيه والمتابعة ، والاتصال . </a:t>
            </a:r>
            <a:endParaRPr lang="ar-SA" sz="40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44</a:t>
            </a:fld>
            <a:endParaRPr lang="en-US" dirty="0"/>
          </a:p>
        </p:txBody>
      </p:sp>
      <p:sp>
        <p:nvSpPr>
          <p:cNvPr id="3" name="Rectangle 2"/>
          <p:cNvSpPr/>
          <p:nvPr/>
        </p:nvSpPr>
        <p:spPr>
          <a:xfrm>
            <a:off x="304800" y="609600"/>
            <a:ext cx="8305800" cy="3785652"/>
          </a:xfrm>
          <a:prstGeom prst="rect">
            <a:avLst/>
          </a:prstGeom>
        </p:spPr>
        <p:txBody>
          <a:bodyPr wrap="square">
            <a:spAutoFit/>
          </a:bodyPr>
          <a:lstStyle/>
          <a:p>
            <a:pPr lvl="0" algn="r" rtl="1" eaLnBrk="0" fontAlgn="base" hangingPunct="0">
              <a:spcBef>
                <a:spcPct val="0"/>
              </a:spcBef>
              <a:spcAft>
                <a:spcPct val="0"/>
              </a:spcAft>
            </a:pPr>
            <a:r>
              <a:rPr lang="ar-SA" sz="4800" b="1" dirty="0" smtClean="0">
                <a:solidFill>
                  <a:srgbClr val="000000"/>
                </a:solidFill>
                <a:latin typeface="Times New Roman" pitchFamily="18" charset="0"/>
                <a:ea typeface="Times New Roman" pitchFamily="18" charset="0"/>
                <a:cs typeface="+mj-cs"/>
              </a:rPr>
              <a:t>كما أنها</a:t>
            </a:r>
            <a:r>
              <a:rPr lang="en-US" sz="4800" b="1" dirty="0" smtClean="0">
                <a:solidFill>
                  <a:srgbClr val="000000"/>
                </a:solidFill>
                <a:latin typeface="Times New Roman" pitchFamily="18" charset="0"/>
                <a:ea typeface="Times New Roman" pitchFamily="18" charset="0"/>
                <a:cs typeface="+mj-cs"/>
              </a:rPr>
              <a:t> " </a:t>
            </a:r>
            <a:r>
              <a:rPr lang="ar-SA" sz="4800" b="1" dirty="0" smtClean="0">
                <a:solidFill>
                  <a:srgbClr val="000000"/>
                </a:solidFill>
                <a:latin typeface="Times New Roman" pitchFamily="18" charset="0"/>
                <a:ea typeface="Times New Roman" pitchFamily="18" charset="0"/>
                <a:cs typeface="+mj-cs"/>
              </a:rPr>
              <a:t>سلسلة الأنشطة الإدارية</a:t>
            </a:r>
            <a:r>
              <a:rPr lang="en-US" sz="4800" b="1" dirty="0" smtClean="0">
                <a:solidFill>
                  <a:srgbClr val="000000"/>
                </a:solidFill>
                <a:latin typeface="Times New Roman" pitchFamily="18" charset="0"/>
                <a:ea typeface="Times New Roman" pitchFamily="18" charset="0"/>
                <a:cs typeface="+mj-cs"/>
              </a:rPr>
              <a:t> </a:t>
            </a:r>
            <a:r>
              <a:rPr lang="ar-SA" sz="4800" b="1" dirty="0" smtClean="0">
                <a:solidFill>
                  <a:srgbClr val="000000"/>
                </a:solidFill>
                <a:latin typeface="Times New Roman" pitchFamily="18" charset="0"/>
                <a:ea typeface="Times New Roman" pitchFamily="18" charset="0"/>
                <a:cs typeface="+mj-cs"/>
              </a:rPr>
              <a:t>من</a:t>
            </a:r>
            <a:r>
              <a:rPr lang="en-US" sz="4800" b="1" dirty="0" smtClean="0">
                <a:solidFill>
                  <a:srgbClr val="000000"/>
                </a:solidFill>
                <a:latin typeface="Times New Roman" pitchFamily="18" charset="0"/>
                <a:ea typeface="Times New Roman" pitchFamily="18" charset="0"/>
                <a:cs typeface="+mj-cs"/>
              </a:rPr>
              <a:t> </a:t>
            </a:r>
            <a:r>
              <a:rPr lang="ar-SA" sz="4800" b="1" dirty="0" smtClean="0">
                <a:solidFill>
                  <a:srgbClr val="000000"/>
                </a:solidFill>
                <a:latin typeface="Times New Roman" pitchFamily="18" charset="0"/>
                <a:ea typeface="Times New Roman" pitchFamily="18" charset="0"/>
                <a:cs typeface="+mj-cs"/>
              </a:rPr>
              <a:t>مهارات التحليل والتخطيط والتنفيذ والمتابعة والتقييم لتحقق الحكم والاستغلال الجيد والأمثل</a:t>
            </a:r>
            <a:endParaRPr lang="en-US" sz="4800" b="1" dirty="0" smtClean="0">
              <a:latin typeface="Arial" pitchFamily="34" charset="0"/>
              <a:cs typeface="+mj-cs"/>
            </a:endParaRPr>
          </a:p>
          <a:p>
            <a:pPr lvl="0" algn="r" rtl="1" eaLnBrk="0" fontAlgn="base" hangingPunct="0">
              <a:spcBef>
                <a:spcPct val="0"/>
              </a:spcBef>
              <a:spcAft>
                <a:spcPct val="0"/>
              </a:spcAft>
            </a:pPr>
            <a:r>
              <a:rPr lang="ar-SA" sz="4800" b="1" dirty="0" smtClean="0">
                <a:solidFill>
                  <a:srgbClr val="000000"/>
                </a:solidFill>
                <a:latin typeface="Times New Roman" pitchFamily="18" charset="0"/>
                <a:ea typeface="Times New Roman" pitchFamily="18" charset="0"/>
                <a:cs typeface="+mj-cs"/>
              </a:rPr>
              <a:t>الوقت</a:t>
            </a:r>
            <a:r>
              <a:rPr lang="en-US" sz="4800" b="1" dirty="0" smtClean="0">
                <a:solidFill>
                  <a:srgbClr val="000000"/>
                </a:solidFill>
                <a:latin typeface="Times New Roman" pitchFamily="18" charset="0"/>
                <a:ea typeface="Times New Roman" pitchFamily="18" charset="0"/>
                <a:cs typeface="+mj-cs"/>
              </a:rPr>
              <a:t>" </a:t>
            </a:r>
            <a:r>
              <a:rPr lang="ar-SA" sz="4800" b="1" dirty="0" smtClean="0">
                <a:solidFill>
                  <a:srgbClr val="000000"/>
                </a:solidFill>
                <a:latin typeface="Times New Roman" pitchFamily="18" charset="0"/>
                <a:ea typeface="Times New Roman" pitchFamily="18" charset="0"/>
                <a:cs typeface="+mj-cs"/>
              </a:rPr>
              <a:t>.</a:t>
            </a:r>
            <a:endParaRPr lang="ar-SA" sz="48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1"/>
          <p:cNvSpPr>
            <a:spLocks noChangeArrowheads="1"/>
          </p:cNvSpPr>
          <p:nvPr/>
        </p:nvSpPr>
        <p:spPr bwMode="auto">
          <a:xfrm>
            <a:off x="304800" y="152400"/>
            <a:ext cx="84582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4400" b="1" i="0" u="none" strike="noStrike" cap="none" normalizeH="0" baseline="0" dirty="0" smtClean="0">
                <a:ln>
                  <a:noFill/>
                </a:ln>
                <a:solidFill>
                  <a:schemeClr val="tx1"/>
                </a:solidFill>
                <a:effectLst/>
                <a:latin typeface="Times New Roman" pitchFamily="18" charset="0"/>
                <a:ea typeface="Times New Roman" pitchFamily="18" charset="0"/>
                <a:cs typeface="+mj-cs"/>
              </a:rPr>
              <a:t>أهمية إدارة الوقت </a:t>
            </a: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mj-cs"/>
              </a:rPr>
              <a:t>:</a:t>
            </a:r>
            <a:endParaRPr kumimoji="0" lang="en-US" sz="44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dirty="0" smtClean="0">
                <a:ln>
                  <a:noFill/>
                </a:ln>
                <a:solidFill>
                  <a:schemeClr val="tx1"/>
                </a:solidFill>
                <a:effectLst/>
                <a:latin typeface="Times New Roman" pitchFamily="18" charset="0"/>
                <a:ea typeface="Times New Roman" pitchFamily="18" charset="0"/>
                <a:cs typeface="+mj-cs"/>
              </a:rPr>
              <a:t>إن إدارة الوقت الناجحة عامل مهم لنجاح</a:t>
            </a:r>
            <a:endParaRPr kumimoji="0" lang="en-US" sz="44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dirty="0" smtClean="0">
                <a:ln>
                  <a:noFill/>
                </a:ln>
                <a:solidFill>
                  <a:schemeClr val="tx1"/>
                </a:solidFill>
                <a:effectLst/>
                <a:latin typeface="Times New Roman" pitchFamily="18" charset="0"/>
                <a:ea typeface="Times New Roman" pitchFamily="18" charset="0"/>
                <a:cs typeface="+mj-cs"/>
              </a:rPr>
              <a:t>المؤسسة ( إدارة وعاملين ) في تحقيق أهدافها وبالتالي في تحقيق أهداف المجتمع بشكل</a:t>
            </a:r>
            <a:endParaRPr kumimoji="0" lang="en-US" sz="44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dirty="0" smtClean="0">
                <a:ln>
                  <a:noFill/>
                </a:ln>
                <a:solidFill>
                  <a:schemeClr val="tx1"/>
                </a:solidFill>
                <a:effectLst/>
                <a:latin typeface="Times New Roman" pitchFamily="18" charset="0"/>
                <a:ea typeface="Times New Roman" pitchFamily="18" charset="0"/>
                <a:cs typeface="+mj-cs"/>
              </a:rPr>
              <a:t>عام ، وقد أصبح تنظيم وإدارة وقت العمل</a:t>
            </a:r>
            <a:endParaRPr kumimoji="0" lang="en-US" sz="44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dirty="0" smtClean="0">
                <a:ln>
                  <a:noFill/>
                </a:ln>
                <a:solidFill>
                  <a:schemeClr val="tx1"/>
                </a:solidFill>
                <a:effectLst/>
                <a:latin typeface="Times New Roman" pitchFamily="18" charset="0"/>
                <a:ea typeface="Times New Roman" pitchFamily="18" charset="0"/>
                <a:cs typeface="+mj-cs"/>
              </a:rPr>
              <a:t>الرسمي يمثل أحد المداخل الفاعلة في دفع عمليات التنمية والتطوير الإداري</a:t>
            </a: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endParaRPr kumimoji="0" lang="ar-SA" sz="44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45</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46</a:t>
            </a:fld>
            <a:endParaRPr lang="en-US" dirty="0"/>
          </a:p>
        </p:txBody>
      </p:sp>
      <p:sp>
        <p:nvSpPr>
          <p:cNvPr id="3" name="Rectangle 2"/>
          <p:cNvSpPr/>
          <p:nvPr/>
        </p:nvSpPr>
        <p:spPr>
          <a:xfrm>
            <a:off x="304800" y="609601"/>
            <a:ext cx="8534400" cy="5078313"/>
          </a:xfrm>
          <a:prstGeom prst="rect">
            <a:avLst/>
          </a:prstGeom>
        </p:spPr>
        <p:txBody>
          <a:bodyPr wrap="square">
            <a:spAutoFit/>
          </a:bodyPr>
          <a:lstStyle/>
          <a:p>
            <a:pPr lvl="0" algn="r" rtl="1" eaLnBrk="0" fontAlgn="base" hangingPunct="0">
              <a:spcBef>
                <a:spcPct val="0"/>
              </a:spcBef>
              <a:spcAft>
                <a:spcPct val="0"/>
              </a:spcAft>
            </a:pPr>
            <a:r>
              <a:rPr lang="ar-SA" sz="5400" b="1" dirty="0" smtClean="0">
                <a:latin typeface="Times New Roman" pitchFamily="18" charset="0"/>
                <a:ea typeface="Times New Roman" pitchFamily="18" charset="0"/>
                <a:cs typeface="+mj-cs"/>
              </a:rPr>
              <a:t>والوقت من موارد الإدارة الهامة وهو بذلك يضفي على الإدارة أهميتها وحيويتها وتكمن أهميته في أنه يؤثر في الطريقة التي تستخدم فيها الموارد الأخرى</a:t>
            </a:r>
            <a:r>
              <a:rPr lang="en-US" sz="5400" b="1" dirty="0" smtClean="0">
                <a:latin typeface="Times New Roman" pitchFamily="18" charset="0"/>
                <a:ea typeface="Times New Roman" pitchFamily="18" charset="0"/>
                <a:cs typeface="+mj-cs"/>
              </a:rPr>
              <a:t> . </a:t>
            </a:r>
            <a:r>
              <a:rPr lang="ar-SA" sz="5400" b="1" dirty="0" smtClean="0">
                <a:latin typeface="Times New Roman" pitchFamily="18" charset="0"/>
                <a:ea typeface="Times New Roman" pitchFamily="18" charset="0"/>
                <a:cs typeface="+mj-cs"/>
              </a:rPr>
              <a:t>كما انه وعاء لكل عمل أو إنتاج .</a:t>
            </a:r>
            <a:endParaRPr lang="en-US" sz="5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228600" y="228600"/>
            <a:ext cx="8534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إن الإدارة ما هي إلا تحقيق هدف ، والهدف يحتاج إلى وقت ، واتخاذ القرارات يحتاج إلى توقيت ، وكذلك الوظائف الإدارية الأخرى ، وبذلك يكون الوقت أحد العناصر الهامة المرتبطة بكل</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عنصر من عناصر الإدارة . ومن هنا تتضح أهمية إدارة الوقت بالنسبة للإدارة ووظائفها من تخطيط وتنظيم ورقابة الخ </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a:t>
            </a:r>
            <a:endParaRPr kumimoji="0" lang="en-US" sz="48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47</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noChangeArrowheads="1"/>
          </p:cNvSpPr>
          <p:nvPr/>
        </p:nvSpPr>
        <p:spPr bwMode="auto">
          <a:xfrm>
            <a:off x="0" y="228600"/>
            <a:ext cx="8839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كما أن أهمية إدارة الوقت تتضح من خلال الطريقة أو الأسلوب الذي يتم به إدارة الوقت من قبل المديرين فهو يحدد هويتهم من حيث القيم التي يؤمنون بها،واتجاهاتهم نحو العمل وفهمهم للوقت واتجاهاتهم نحوه أمر حاسم لفعاليته في إداراتهم من حيث التأثير على العاملين والعلاقات</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فيما بينهم .</a:t>
            </a:r>
            <a:endParaRPr kumimoji="0" lang="en-US" sz="48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48</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49</a:t>
            </a:fld>
            <a:endParaRPr lang="en-US" dirty="0"/>
          </a:p>
        </p:txBody>
      </p:sp>
      <p:sp>
        <p:nvSpPr>
          <p:cNvPr id="3" name="Rectangle 2"/>
          <p:cNvSpPr/>
          <p:nvPr/>
        </p:nvSpPr>
        <p:spPr>
          <a:xfrm>
            <a:off x="228600" y="304800"/>
            <a:ext cx="8686800" cy="5909310"/>
          </a:xfrm>
          <a:prstGeom prst="rect">
            <a:avLst/>
          </a:prstGeom>
        </p:spPr>
        <p:txBody>
          <a:bodyPr wrap="square">
            <a:spAutoFit/>
          </a:bodyPr>
          <a:lstStyle/>
          <a:p>
            <a:pPr lvl="0" algn="r" rtl="1" eaLnBrk="0" fontAlgn="base" hangingPunct="0">
              <a:spcBef>
                <a:spcPct val="0"/>
              </a:spcBef>
              <a:spcAft>
                <a:spcPct val="0"/>
              </a:spcAft>
            </a:pPr>
            <a:r>
              <a:rPr lang="ar-SA" sz="5400" b="1" dirty="0" smtClean="0">
                <a:latin typeface="Times New Roman" pitchFamily="18" charset="0"/>
                <a:ea typeface="Times New Roman" pitchFamily="18" charset="0"/>
                <a:cs typeface="+mj-cs"/>
              </a:rPr>
              <a:t>وهنا تأكيد على جانب مهم بالنسبة للمديرين يتمثل في سماتهم الشخصية وقناعاتهم الذاتية الإيجابية ؛ والتي يكون لها غالبا بالغ الأثر على العمل والعاملين</a:t>
            </a:r>
            <a:r>
              <a:rPr lang="en-US" sz="5400" b="1" dirty="0" smtClean="0">
                <a:latin typeface="Times New Roman" pitchFamily="18" charset="0"/>
                <a:ea typeface="Times New Roman" pitchFamily="18" charset="0"/>
                <a:cs typeface="+mj-cs"/>
              </a:rPr>
              <a:t> </a:t>
            </a:r>
            <a:r>
              <a:rPr lang="ar-SA" sz="5400" b="1" dirty="0" smtClean="0">
                <a:latin typeface="Times New Roman" pitchFamily="18" charset="0"/>
                <a:ea typeface="Times New Roman" pitchFamily="18" charset="0"/>
                <a:cs typeface="+mj-cs"/>
              </a:rPr>
              <a:t>داخل التنظيم أياً كان نوعه واتجاهه</a:t>
            </a:r>
            <a:r>
              <a:rPr lang="en-US" sz="5400" b="1" dirty="0" smtClean="0">
                <a:latin typeface="Times New Roman" pitchFamily="18" charset="0"/>
                <a:ea typeface="Times New Roman" pitchFamily="18" charset="0"/>
                <a:cs typeface="+mj-cs"/>
              </a:rPr>
              <a:t> . </a:t>
            </a:r>
            <a:r>
              <a:rPr lang="ar-SA" sz="5400" b="1" dirty="0" smtClean="0">
                <a:latin typeface="Times New Roman" pitchFamily="18" charset="0"/>
                <a:ea typeface="Times New Roman" pitchFamily="18" charset="0"/>
                <a:cs typeface="+mj-cs"/>
              </a:rPr>
              <a:t>وهذا يعزز أهمية إدارة الوقت ويسهم في نجاحها</a:t>
            </a:r>
            <a:r>
              <a:rPr lang="en-US" sz="5400" b="1" dirty="0" smtClean="0">
                <a:latin typeface="Times New Roman" pitchFamily="18" charset="0"/>
                <a:ea typeface="Times New Roman" pitchFamily="18" charset="0"/>
                <a:cs typeface="+mj-cs"/>
              </a:rPr>
              <a:t> .</a:t>
            </a:r>
            <a:endParaRPr lang="en-US" sz="5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5</a:t>
            </a:fld>
            <a:endParaRPr lang="en-US" dirty="0"/>
          </a:p>
        </p:txBody>
      </p:sp>
      <p:sp>
        <p:nvSpPr>
          <p:cNvPr id="3" name="Rectangle 2"/>
          <p:cNvSpPr/>
          <p:nvPr/>
        </p:nvSpPr>
        <p:spPr>
          <a:xfrm>
            <a:off x="533400" y="533400"/>
            <a:ext cx="8305800" cy="4154984"/>
          </a:xfrm>
          <a:prstGeom prst="rect">
            <a:avLst/>
          </a:prstGeom>
        </p:spPr>
        <p:txBody>
          <a:bodyPr wrap="square">
            <a:spAutoFit/>
          </a:bodyPr>
          <a:lstStyle/>
          <a:p>
            <a:pPr lvl="0" algn="r" rtl="1" fontAlgn="base">
              <a:spcBef>
                <a:spcPct val="0"/>
              </a:spcBef>
              <a:spcAft>
                <a:spcPct val="0"/>
              </a:spcAft>
            </a:pPr>
            <a:r>
              <a:rPr lang="ar-SA" sz="4400" b="1" dirty="0" smtClean="0">
                <a:solidFill>
                  <a:srgbClr val="000000"/>
                </a:solidFill>
                <a:latin typeface="Times New Roman" pitchFamily="18" charset="0"/>
                <a:ea typeface="Times New Roman" pitchFamily="18" charset="0"/>
                <a:cs typeface="+mj-cs"/>
              </a:rPr>
              <a:t>حظي الوقت بالكثير من التأمل على مر التاريخ الإنساني، فهو في ذاته وطبيعته يحمل الكثير من الدلالات والمعاني، وذلك لارتباطه بالإنسان الذي تفاعل معه وأضفى عليه بعداً فلسفياً من خلال تعدد التفسيرات والرؤى حوله </a:t>
            </a:r>
            <a:r>
              <a:rPr lang="en-US" sz="4400" b="1" dirty="0" smtClean="0">
                <a:solidFill>
                  <a:srgbClr val="000000"/>
                </a:solidFill>
                <a:latin typeface="Times New Roman" pitchFamily="18" charset="0"/>
                <a:ea typeface="Times New Roman" pitchFamily="18" charset="0"/>
                <a:cs typeface="+mj-cs"/>
              </a:rPr>
              <a:t> .</a:t>
            </a:r>
            <a:r>
              <a:rPr lang="en-US" sz="4400" b="1" dirty="0" smtClean="0">
                <a:latin typeface="Arial" pitchFamily="34" charset="0"/>
                <a:cs typeface="+mj-cs"/>
              </a:rPr>
              <a:t> </a:t>
            </a: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0" y="228600"/>
            <a:ext cx="88392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5400" b="1" i="0" u="none" strike="noStrike" cap="none" normalizeH="0" baseline="0" dirty="0" smtClean="0">
                <a:ln>
                  <a:noFill/>
                </a:ln>
                <a:solidFill>
                  <a:schemeClr val="tx1"/>
                </a:solidFill>
                <a:effectLst/>
                <a:latin typeface="Times New Roman" pitchFamily="18" charset="0"/>
                <a:ea typeface="Times New Roman" pitchFamily="18" charset="0"/>
                <a:cs typeface="+mj-cs"/>
              </a:rPr>
              <a:t>كما أن أهمية إدارة الوقت تتضح من خلال الإدارة السليمة والفعاّلة للموارد والكوادر البشرية؛ بحيث تعطي بعداً ارتقائياً للعمل والعاملين، إضافة إلى الإشباع والإمتاع والفاعلّية وصولا لأكبر</a:t>
            </a:r>
            <a:endParaRPr kumimoji="0" lang="en-US" sz="54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5400" b="1" i="0" u="none" strike="noStrike" cap="none" normalizeH="0" baseline="0" dirty="0" smtClean="0">
                <a:ln>
                  <a:noFill/>
                </a:ln>
                <a:solidFill>
                  <a:schemeClr val="tx1"/>
                </a:solidFill>
                <a:effectLst/>
                <a:latin typeface="Times New Roman" pitchFamily="18" charset="0"/>
                <a:ea typeface="Times New Roman" pitchFamily="18" charset="0"/>
                <a:cs typeface="+mj-cs"/>
              </a:rPr>
              <a:t>الإنجازات .</a:t>
            </a:r>
            <a:endParaRPr kumimoji="0" lang="en-US" sz="54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50</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ChangeArrowheads="1"/>
          </p:cNvSpPr>
          <p:nvPr/>
        </p:nvSpPr>
        <p:spPr bwMode="auto">
          <a:xfrm>
            <a:off x="228600" y="381000"/>
            <a:ext cx="8610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أهداف إدارة الوقت</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a:t>
            </a:r>
            <a:endParaRPr kumimoji="0" lang="en-US" sz="48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من المتفق عليه أن لكل عمل ثمرة ونتيجة يسعى الفرد أو التنظيم أو المجتمع لتحقيقها وفق ما هو مخطط له ، ومن ثم فالجميع يبذل كل ما لديه من طاقة وجهد وإمكانات في سبيل الوصول إلى ما يريده بأقل جهد وفي أسرع وقت</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 . </a:t>
            </a:r>
            <a:endParaRPr kumimoji="0" lang="ar-SA" sz="48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51</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52</a:t>
            </a:fld>
            <a:endParaRPr lang="en-US" dirty="0"/>
          </a:p>
        </p:txBody>
      </p:sp>
      <p:sp>
        <p:nvSpPr>
          <p:cNvPr id="3" name="Rectangle 2"/>
          <p:cNvSpPr/>
          <p:nvPr/>
        </p:nvSpPr>
        <p:spPr>
          <a:xfrm>
            <a:off x="304800" y="304800"/>
            <a:ext cx="8534400" cy="5909310"/>
          </a:xfrm>
          <a:prstGeom prst="rect">
            <a:avLst/>
          </a:prstGeom>
        </p:spPr>
        <p:txBody>
          <a:bodyPr wrap="square">
            <a:spAutoFit/>
          </a:bodyPr>
          <a:lstStyle/>
          <a:p>
            <a:pPr lvl="0" algn="r" rtl="1" eaLnBrk="0" fontAlgn="base" hangingPunct="0">
              <a:spcBef>
                <a:spcPct val="0"/>
              </a:spcBef>
              <a:spcAft>
                <a:spcPct val="0"/>
              </a:spcAft>
            </a:pPr>
            <a:r>
              <a:rPr lang="ar-SA" sz="5400" b="1" dirty="0" smtClean="0">
                <a:latin typeface="Times New Roman" pitchFamily="18" charset="0"/>
                <a:ea typeface="Times New Roman" pitchFamily="18" charset="0"/>
                <a:cs typeface="+mj-cs"/>
              </a:rPr>
              <a:t>وأهداف إدارة الوقت لها مردود ايجابي على الجميع بشكل عام</a:t>
            </a:r>
            <a:r>
              <a:rPr lang="en-US" sz="5400" b="1" dirty="0" smtClean="0">
                <a:latin typeface="Times New Roman" pitchFamily="18" charset="0"/>
                <a:ea typeface="Times New Roman" pitchFamily="18" charset="0"/>
                <a:cs typeface="+mj-cs"/>
              </a:rPr>
              <a:t> . </a:t>
            </a:r>
            <a:r>
              <a:rPr lang="ar-SA" sz="5400" b="1" dirty="0" smtClean="0">
                <a:latin typeface="Times New Roman" pitchFamily="18" charset="0"/>
                <a:ea typeface="Times New Roman" pitchFamily="18" charset="0"/>
                <a:cs typeface="+mj-cs"/>
              </a:rPr>
              <a:t>وكون الفرد جزء من التنظيم والمجتمع فإن نجاحه في تحقيق أهداف إدارة الوقت له مردود ايجابي ينعكس عليه أولاً ثم ينعكس على التنظيم والمجتمع الذي ينتمي ثانياً من خلال أربعة مجالات .</a:t>
            </a:r>
            <a:endParaRPr lang="en-US" sz="5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ChangeArrowheads="1"/>
          </p:cNvSpPr>
          <p:nvPr/>
        </p:nvSpPr>
        <p:spPr bwMode="auto">
          <a:xfrm>
            <a:off x="304800" y="304800"/>
            <a:ext cx="8534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الأربعة مجالات هي </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الإجهاد، حيث تسهم إدارة الوقت في منع الكثير من الإجهاد</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التوازن ، حيث تسهم العادات الجيدة في إدارة الوقت في وصولنا إلى حياة أكثر توازنا ، وتوفر الوقت المناسب للعمل والعائلة والذات</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ar-SA"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53</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54</a:t>
            </a:fld>
            <a:endParaRPr lang="en-US" dirty="0"/>
          </a:p>
        </p:txBody>
      </p:sp>
      <p:sp>
        <p:nvSpPr>
          <p:cNvPr id="3" name="Rectangle 2"/>
          <p:cNvSpPr/>
          <p:nvPr/>
        </p:nvSpPr>
        <p:spPr>
          <a:xfrm>
            <a:off x="381000" y="457200"/>
            <a:ext cx="8458200" cy="4832092"/>
          </a:xfrm>
          <a:prstGeom prst="rect">
            <a:avLst/>
          </a:prstGeom>
        </p:spPr>
        <p:txBody>
          <a:bodyPr wrap="square">
            <a:spAutoFit/>
          </a:bodyPr>
          <a:lstStyle/>
          <a:p>
            <a:pPr lvl="0" algn="r" rtl="1" eaLnBrk="0" fontAlgn="base" hangingPunct="0">
              <a:spcBef>
                <a:spcPct val="0"/>
              </a:spcBef>
              <a:spcAft>
                <a:spcPct val="0"/>
              </a:spcAft>
            </a:pPr>
            <a:r>
              <a:rPr lang="ar-SA" sz="4400" b="1" dirty="0" smtClean="0">
                <a:latin typeface="Arial" pitchFamily="34" charset="0"/>
                <a:cs typeface="+mj-cs"/>
              </a:rPr>
              <a:t>3</a:t>
            </a:r>
            <a:r>
              <a:rPr lang="en-US" sz="4400" b="1" dirty="0" smtClean="0">
                <a:latin typeface="Times New Roman" pitchFamily="18" charset="0"/>
                <a:ea typeface="Times New Roman" pitchFamily="18" charset="0"/>
                <a:cs typeface="+mj-cs"/>
              </a:rPr>
              <a:t>- </a:t>
            </a:r>
            <a:r>
              <a:rPr lang="ar-SA" sz="4400" b="1" dirty="0" smtClean="0">
                <a:latin typeface="Times New Roman" pitchFamily="18" charset="0"/>
                <a:ea typeface="Times New Roman" pitchFamily="18" charset="0"/>
                <a:cs typeface="+mj-cs"/>
              </a:rPr>
              <a:t>الإنتاجية، حيث أن الوقت في دنيا الأعمال يساوي الإنتاجية، وإذا كنت أكثر فاعلية مع أوقاتك فإنك تستطيع زيادة إنتاجك </a:t>
            </a:r>
            <a:r>
              <a:rPr lang="en-US" sz="4400" b="1" dirty="0" smtClean="0">
                <a:latin typeface="Times New Roman" pitchFamily="18" charset="0"/>
                <a:ea typeface="Times New Roman" pitchFamily="18" charset="0"/>
                <a:cs typeface="+mj-cs"/>
              </a:rPr>
              <a:t>.</a:t>
            </a:r>
            <a:endParaRPr lang="en-US" sz="4400" b="1" dirty="0" smtClean="0">
              <a:latin typeface="Arial" pitchFamily="34" charset="0"/>
              <a:cs typeface="+mj-cs"/>
            </a:endParaRPr>
          </a:p>
          <a:p>
            <a:pPr lvl="0" algn="r" rtl="1" eaLnBrk="0" fontAlgn="base" hangingPunct="0">
              <a:spcBef>
                <a:spcPct val="0"/>
              </a:spcBef>
              <a:spcAft>
                <a:spcPct val="0"/>
              </a:spcAft>
            </a:pPr>
            <a:r>
              <a:rPr lang="ar-SA" sz="4400" b="1" dirty="0" smtClean="0">
                <a:latin typeface="Times New Roman" pitchFamily="18" charset="0"/>
                <a:ea typeface="Times New Roman" pitchFamily="18" charset="0"/>
                <a:cs typeface="+mj-cs"/>
              </a:rPr>
              <a:t>4</a:t>
            </a:r>
            <a:r>
              <a:rPr lang="en-US" sz="4400" b="1" dirty="0" smtClean="0">
                <a:latin typeface="Times New Roman" pitchFamily="18" charset="0"/>
                <a:ea typeface="Times New Roman" pitchFamily="18" charset="0"/>
                <a:cs typeface="+mj-cs"/>
              </a:rPr>
              <a:t>- </a:t>
            </a:r>
            <a:r>
              <a:rPr lang="ar-SA" sz="4400" b="1" dirty="0" smtClean="0">
                <a:latin typeface="Times New Roman" pitchFamily="18" charset="0"/>
                <a:ea typeface="Times New Roman" pitchFamily="18" charset="0"/>
                <a:cs typeface="+mj-cs"/>
              </a:rPr>
              <a:t>الأهداف ، لكي تحرز تمتعا تجاه تحقيق أهدافك الشخصية والمهنية ، فإنك تكون بحاجة إلى وقت يتيح لك ذلك ، ذلك أن شيئا لن يتحقق مالم</a:t>
            </a:r>
            <a:r>
              <a:rPr lang="en-US" sz="4400" b="1" dirty="0" smtClean="0">
                <a:latin typeface="Times New Roman" pitchFamily="18" charset="0"/>
                <a:ea typeface="Times New Roman" pitchFamily="18" charset="0"/>
                <a:cs typeface="+mj-cs"/>
              </a:rPr>
              <a:t> </a:t>
            </a:r>
            <a:r>
              <a:rPr lang="ar-SA" sz="4400" b="1" dirty="0" smtClean="0">
                <a:latin typeface="Times New Roman" pitchFamily="18" charset="0"/>
                <a:ea typeface="Times New Roman" pitchFamily="18" charset="0"/>
                <a:cs typeface="+mj-cs"/>
              </a:rPr>
              <a:t>يتوفر الوقت لإنجازه .</a:t>
            </a:r>
            <a:endParaRPr lang="ar-SA" sz="4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EBADABD-4D31-4049-B937-512C5BAAFE4C}" type="slidenum">
              <a:rPr lang="en-US" smtClean="0"/>
              <a:pPr/>
              <a:t>55</a:t>
            </a:fld>
            <a:endParaRPr lang="en-US" dirty="0"/>
          </a:p>
        </p:txBody>
      </p:sp>
      <p:sp>
        <p:nvSpPr>
          <p:cNvPr id="4" name="Rectangle 3"/>
          <p:cNvSpPr/>
          <p:nvPr/>
        </p:nvSpPr>
        <p:spPr>
          <a:xfrm>
            <a:off x="228600" y="228600"/>
            <a:ext cx="8534400" cy="5509200"/>
          </a:xfrm>
          <a:prstGeom prst="rect">
            <a:avLst/>
          </a:prstGeom>
        </p:spPr>
        <p:txBody>
          <a:bodyPr wrap="square">
            <a:spAutoFit/>
          </a:bodyPr>
          <a:lstStyle/>
          <a:p>
            <a:pPr lvl="0" algn="r" rtl="1" fontAlgn="base">
              <a:spcBef>
                <a:spcPct val="0"/>
              </a:spcBef>
              <a:spcAft>
                <a:spcPct val="0"/>
              </a:spcAft>
            </a:pPr>
            <a:r>
              <a:rPr lang="ar-SA" sz="4400" b="1" dirty="0" smtClean="0">
                <a:latin typeface="Times New Roman" pitchFamily="18" charset="0"/>
                <a:ea typeface="Times New Roman" pitchFamily="18" charset="0"/>
                <a:cs typeface="Times New Roman" pitchFamily="18" charset="0"/>
              </a:rPr>
              <a:t> وهناك أهداف أخرى من إدارة الوقت على النحو التالي </a:t>
            </a:r>
            <a:r>
              <a:rPr lang="en-US" sz="4400" b="1" dirty="0" smtClean="0">
                <a:latin typeface="Times New Roman" pitchFamily="18" charset="0"/>
                <a:ea typeface="Times New Roman" pitchFamily="18" charset="0"/>
                <a:cs typeface="Times New Roman" pitchFamily="18" charset="0"/>
              </a:rPr>
              <a:t> :</a:t>
            </a:r>
            <a:r>
              <a:rPr lang="ar-SA" sz="4400" b="1" dirty="0" smtClean="0">
                <a:latin typeface="Times New Roman" pitchFamily="18" charset="0"/>
                <a:ea typeface="Times New Roman" pitchFamily="18" charset="0"/>
                <a:cs typeface="Times New Roman" pitchFamily="18" charset="0"/>
              </a:rPr>
              <a:t> </a:t>
            </a:r>
            <a:endParaRPr lang="en-US" sz="4400" b="1" dirty="0" smtClean="0">
              <a:latin typeface="Arial" pitchFamily="34" charset="0"/>
              <a:cs typeface="Arial" pitchFamily="34" charset="0"/>
            </a:endParaRPr>
          </a:p>
          <a:p>
            <a:pPr lvl="0" algn="r" rtl="1" eaLnBrk="0" fontAlgn="base" hangingPunct="0">
              <a:spcBef>
                <a:spcPct val="0"/>
              </a:spcBef>
              <a:spcAft>
                <a:spcPct val="0"/>
              </a:spcAft>
            </a:pPr>
            <a:r>
              <a:rPr lang="ar-SA" sz="4400" b="1" dirty="0" smtClean="0">
                <a:latin typeface="Times New Roman" pitchFamily="18" charset="0"/>
                <a:ea typeface="Times New Roman" pitchFamily="18" charset="0"/>
                <a:cs typeface="Times New Roman" pitchFamily="18" charset="0"/>
              </a:rPr>
              <a:t>1</a:t>
            </a:r>
            <a:r>
              <a:rPr lang="en-US" sz="4400" b="1" dirty="0" smtClean="0">
                <a:latin typeface="Times New Roman" pitchFamily="18" charset="0"/>
                <a:ea typeface="Times New Roman" pitchFamily="18" charset="0"/>
                <a:cs typeface="Times New Roman" pitchFamily="18" charset="0"/>
              </a:rPr>
              <a:t>- </a:t>
            </a:r>
            <a:r>
              <a:rPr lang="ar-SA" sz="4400" b="1" dirty="0" smtClean="0">
                <a:latin typeface="Times New Roman" pitchFamily="18" charset="0"/>
                <a:ea typeface="Times New Roman" pitchFamily="18" charset="0"/>
                <a:cs typeface="Times New Roman" pitchFamily="18" charset="0"/>
              </a:rPr>
              <a:t>توفير الوقت لتنمية الذات وتطوير الأداء إضافة إلى دور الفرد ومكانته في المجتمع </a:t>
            </a:r>
            <a:r>
              <a:rPr lang="en-US" sz="4400" b="1" dirty="0" smtClean="0">
                <a:latin typeface="Times New Roman" pitchFamily="18" charset="0"/>
                <a:ea typeface="Times New Roman" pitchFamily="18" charset="0"/>
                <a:cs typeface="Times New Roman" pitchFamily="18" charset="0"/>
              </a:rPr>
              <a:t> .</a:t>
            </a:r>
            <a:r>
              <a:rPr lang="ar-SA" sz="4400" b="1" dirty="0" smtClean="0">
                <a:latin typeface="Times New Roman" pitchFamily="18" charset="0"/>
                <a:ea typeface="Times New Roman" pitchFamily="18" charset="0"/>
                <a:cs typeface="Times New Roman" pitchFamily="18" charset="0"/>
              </a:rPr>
              <a:t> </a:t>
            </a:r>
            <a:endParaRPr lang="en-US" sz="4400" b="1" dirty="0" smtClean="0">
              <a:latin typeface="Arial" pitchFamily="34" charset="0"/>
              <a:cs typeface="Arial" pitchFamily="34" charset="0"/>
            </a:endParaRPr>
          </a:p>
          <a:p>
            <a:pPr lvl="0" algn="r" rtl="1" eaLnBrk="0" fontAlgn="base" hangingPunct="0">
              <a:spcBef>
                <a:spcPct val="0"/>
              </a:spcBef>
              <a:spcAft>
                <a:spcPct val="0"/>
              </a:spcAft>
            </a:pPr>
            <a:r>
              <a:rPr lang="ar-SA" sz="4400" b="1" dirty="0" smtClean="0">
                <a:latin typeface="Times New Roman" pitchFamily="18" charset="0"/>
                <a:ea typeface="Times New Roman" pitchFamily="18" charset="0"/>
                <a:cs typeface="Times New Roman" pitchFamily="18" charset="0"/>
              </a:rPr>
              <a:t>2</a:t>
            </a:r>
            <a:r>
              <a:rPr lang="en-US" sz="4400" b="1" dirty="0" smtClean="0">
                <a:latin typeface="Times New Roman" pitchFamily="18" charset="0"/>
                <a:ea typeface="Times New Roman" pitchFamily="18" charset="0"/>
                <a:cs typeface="Times New Roman" pitchFamily="18" charset="0"/>
              </a:rPr>
              <a:t>- </a:t>
            </a:r>
            <a:r>
              <a:rPr lang="ar-SA" sz="4400" b="1" dirty="0" smtClean="0">
                <a:latin typeface="Times New Roman" pitchFamily="18" charset="0"/>
                <a:ea typeface="Times New Roman" pitchFamily="18" charset="0"/>
                <a:cs typeface="Times New Roman" pitchFamily="18" charset="0"/>
              </a:rPr>
              <a:t>توفير الوقت للتفكير في الإبداع والابتكار في مجال العمل </a:t>
            </a:r>
            <a:r>
              <a:rPr lang="en-US" sz="4400" b="1" dirty="0" smtClean="0">
                <a:latin typeface="Times New Roman" pitchFamily="18" charset="0"/>
                <a:ea typeface="Times New Roman" pitchFamily="18" charset="0"/>
                <a:cs typeface="Times New Roman" pitchFamily="18" charset="0"/>
              </a:rPr>
              <a:t> .</a:t>
            </a:r>
            <a:endParaRPr lang="en-US" sz="4400" b="1" dirty="0" smtClean="0">
              <a:latin typeface="Arial" pitchFamily="34" charset="0"/>
              <a:cs typeface="Arial" pitchFamily="34" charset="0"/>
            </a:endParaRPr>
          </a:p>
          <a:p>
            <a:pPr lvl="0" algn="r" rtl="1" eaLnBrk="0" fontAlgn="base" hangingPunct="0">
              <a:spcBef>
                <a:spcPct val="0"/>
              </a:spcBef>
              <a:spcAft>
                <a:spcPct val="0"/>
              </a:spcAft>
            </a:pPr>
            <a:r>
              <a:rPr lang="ar-SA" sz="4400" b="1" dirty="0" smtClean="0">
                <a:latin typeface="Times New Roman" pitchFamily="18" charset="0"/>
                <a:ea typeface="Times New Roman" pitchFamily="18" charset="0"/>
                <a:cs typeface="Times New Roman" pitchFamily="18" charset="0"/>
              </a:rPr>
              <a:t>3</a:t>
            </a:r>
            <a:r>
              <a:rPr lang="en-US" sz="4400" b="1" dirty="0" smtClean="0">
                <a:latin typeface="Times New Roman" pitchFamily="18" charset="0"/>
                <a:ea typeface="Times New Roman" pitchFamily="18" charset="0"/>
                <a:cs typeface="Times New Roman" pitchFamily="18" charset="0"/>
              </a:rPr>
              <a:t>- </a:t>
            </a:r>
            <a:r>
              <a:rPr lang="ar-SA" sz="4400" b="1" dirty="0" smtClean="0">
                <a:latin typeface="Times New Roman" pitchFamily="18" charset="0"/>
                <a:ea typeface="Times New Roman" pitchFamily="18" charset="0"/>
                <a:cs typeface="Times New Roman" pitchFamily="18" charset="0"/>
              </a:rPr>
              <a:t>الإفادة المثلى من الحياة وتقليل كلفة الفرص الضائعة لأقل ما يمكن </a:t>
            </a:r>
            <a:r>
              <a:rPr lang="en-US" sz="4400" b="1" dirty="0" smtClean="0">
                <a:latin typeface="Times New Roman" pitchFamily="18" charset="0"/>
                <a:ea typeface="Times New Roman" pitchFamily="18" charset="0"/>
                <a:cs typeface="Times New Roman" pitchFamily="18" charset="0"/>
              </a:rPr>
              <a:t> .</a:t>
            </a:r>
            <a:endParaRPr lang="ar-SA" sz="4400" b="1" dirty="0" smtClean="0">
              <a:latin typeface="Arial" pitchFamily="34" charset="0"/>
              <a:cs typeface="Arial" pitchFamily="34" charset="0"/>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56</a:t>
            </a:fld>
            <a:endParaRPr lang="en-US" dirty="0"/>
          </a:p>
        </p:txBody>
      </p:sp>
      <p:sp>
        <p:nvSpPr>
          <p:cNvPr id="3" name="Rectangle 2"/>
          <p:cNvSpPr/>
          <p:nvPr/>
        </p:nvSpPr>
        <p:spPr>
          <a:xfrm>
            <a:off x="0" y="381000"/>
            <a:ext cx="8839200" cy="3416320"/>
          </a:xfrm>
          <a:prstGeom prst="rect">
            <a:avLst/>
          </a:prstGeom>
        </p:spPr>
        <p:txBody>
          <a:bodyPr wrap="square">
            <a:spAutoFit/>
          </a:bodyPr>
          <a:lstStyle/>
          <a:p>
            <a:pPr lvl="0" algn="r" rtl="1" eaLnBrk="0" fontAlgn="base" hangingPunct="0">
              <a:spcBef>
                <a:spcPct val="0"/>
              </a:spcBef>
              <a:spcAft>
                <a:spcPct val="0"/>
              </a:spcAft>
            </a:pPr>
            <a:r>
              <a:rPr lang="ar-SA" sz="5400" b="1" dirty="0" smtClean="0">
                <a:latin typeface="Times New Roman" pitchFamily="18" charset="0"/>
                <a:ea typeface="Times New Roman" pitchFamily="18" charset="0"/>
                <a:cs typeface="Times New Roman" pitchFamily="18" charset="0"/>
              </a:rPr>
              <a:t>4- </a:t>
            </a:r>
            <a:r>
              <a:rPr lang="ar-SA" sz="5400" b="1" dirty="0" smtClean="0">
                <a:latin typeface="Times New Roman" pitchFamily="18" charset="0"/>
                <a:ea typeface="Times New Roman" pitchFamily="18" charset="0"/>
                <a:cs typeface="+mj-cs"/>
              </a:rPr>
              <a:t>حماية النفس من الفراغ والوقوع في الزلل .</a:t>
            </a:r>
          </a:p>
          <a:p>
            <a:pPr lvl="0" algn="r" rtl="1" eaLnBrk="0" fontAlgn="base" hangingPunct="0">
              <a:spcBef>
                <a:spcPct val="0"/>
              </a:spcBef>
              <a:spcAft>
                <a:spcPct val="0"/>
              </a:spcAft>
            </a:pPr>
            <a:r>
              <a:rPr lang="en-US" sz="5400" b="1" dirty="0" smtClean="0">
                <a:latin typeface="Times New Roman" pitchFamily="18" charset="0"/>
                <a:ea typeface="Times New Roman" pitchFamily="18" charset="0"/>
                <a:cs typeface="+mj-cs"/>
              </a:rPr>
              <a:t> </a:t>
            </a:r>
            <a:r>
              <a:rPr lang="ar-SA" sz="5400" b="1" dirty="0" smtClean="0">
                <a:latin typeface="Times New Roman" pitchFamily="18" charset="0"/>
                <a:ea typeface="Times New Roman" pitchFamily="18" charset="0"/>
                <a:cs typeface="+mj-cs"/>
              </a:rPr>
              <a:t>5</a:t>
            </a:r>
            <a:r>
              <a:rPr lang="en-US" sz="5400" b="1" dirty="0" smtClean="0">
                <a:latin typeface="Times New Roman" pitchFamily="18" charset="0"/>
                <a:ea typeface="Times New Roman" pitchFamily="18" charset="0"/>
                <a:cs typeface="+mj-cs"/>
              </a:rPr>
              <a:t>- </a:t>
            </a:r>
            <a:r>
              <a:rPr lang="ar-SA" sz="5400" b="1" dirty="0" smtClean="0">
                <a:latin typeface="Times New Roman" pitchFamily="18" charset="0"/>
                <a:ea typeface="Times New Roman" pitchFamily="18" charset="0"/>
                <a:cs typeface="+mj-cs"/>
              </a:rPr>
              <a:t>توفير وقت مناسب للراحة والاستجمام والاستمتاع بالحياة .</a:t>
            </a:r>
            <a:endParaRPr lang="ar-SA" sz="5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1"/>
          <p:cNvSpPr>
            <a:spLocks noChangeArrowheads="1"/>
          </p:cNvSpPr>
          <p:nvPr/>
        </p:nvSpPr>
        <p:spPr bwMode="auto">
          <a:xfrm>
            <a:off x="0" y="0"/>
            <a:ext cx="89154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60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en-US" sz="60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6000" b="1" i="0" u="none" strike="noStrike" cap="none" normalizeH="0" baseline="0" dirty="0" smtClean="0">
                <a:ln>
                  <a:noFill/>
                </a:ln>
                <a:solidFill>
                  <a:schemeClr val="tx1"/>
                </a:solidFill>
                <a:effectLst/>
                <a:latin typeface="Times New Roman" pitchFamily="18" charset="0"/>
                <a:ea typeface="Times New Roman" pitchFamily="18" charset="0"/>
                <a:cs typeface="+mj-cs"/>
              </a:rPr>
              <a:t>أساسيات </a:t>
            </a:r>
            <a:r>
              <a:rPr kumimoji="0" lang="ar-EG" sz="6000" b="1" i="0" u="none" strike="noStrike" cap="none" normalizeH="0" baseline="0" dirty="0" smtClean="0">
                <a:ln>
                  <a:noFill/>
                </a:ln>
                <a:solidFill>
                  <a:schemeClr val="tx1"/>
                </a:solidFill>
                <a:effectLst/>
                <a:latin typeface="Times New Roman" pitchFamily="18" charset="0"/>
                <a:ea typeface="Times New Roman" pitchFamily="18" charset="0"/>
                <a:cs typeface="+mj-cs"/>
              </a:rPr>
              <a:t>استثمار</a:t>
            </a:r>
            <a:r>
              <a:rPr kumimoji="0" lang="ar-SA" sz="6000" b="1" i="0" u="none" strike="noStrike" cap="none" normalizeH="0" baseline="0" dirty="0" smtClean="0">
                <a:ln>
                  <a:noFill/>
                </a:ln>
                <a:solidFill>
                  <a:schemeClr val="tx1"/>
                </a:solidFill>
                <a:effectLst/>
                <a:latin typeface="Times New Roman" pitchFamily="18" charset="0"/>
                <a:ea typeface="Times New Roman" pitchFamily="18" charset="0"/>
                <a:cs typeface="+mj-cs"/>
              </a:rPr>
              <a:t> الوقت </a:t>
            </a:r>
            <a:r>
              <a:rPr kumimoji="0" lang="en-US" sz="6000" b="1" i="0" u="none" strike="noStrike" cap="none" normalizeH="0" baseline="0" dirty="0" smtClean="0">
                <a:ln>
                  <a:noFill/>
                </a:ln>
                <a:solidFill>
                  <a:schemeClr val="tx1"/>
                </a:solidFill>
                <a:effectLst/>
                <a:latin typeface="Times New Roman" pitchFamily="18" charset="0"/>
                <a:ea typeface="Times New Roman" pitchFamily="18" charset="0"/>
                <a:cs typeface="+mj-cs"/>
              </a:rPr>
              <a:t>:</a:t>
            </a:r>
            <a:r>
              <a:rPr kumimoji="0" lang="ar-SA" sz="60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endParaRPr kumimoji="0" lang="en-US" sz="60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تمثل أساسيات إدارة الوقت الجانب الإجرائي التنفيذي الذي يمكّن الإداري</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من الإفادة من الوقت بالشكل الصحيح والمناسب ، والتي تعين أيضا على ضبط الوقت وتقليل نسبة الفاقد منه إلى أقصى حد،وذلك لأهميته القصوى بالنسبة</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للعمليات الإدارية ودوره الحيوي في نجاحها</a:t>
            </a:r>
            <a:endParaRPr kumimoji="0" lang="en-US" sz="5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57</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0"/>
            <a:ext cx="8153400" cy="7755969"/>
          </a:xfrm>
          <a:prstGeom prst="rect">
            <a:avLst/>
          </a:prstGeom>
        </p:spPr>
        <p:txBody>
          <a:bodyPr wrap="square">
            <a:spAutoFit/>
          </a:bodyPr>
          <a:lstStyle/>
          <a:p>
            <a:pPr lvl="0" algn="r" rtl="1" eaLnBrk="0" fontAlgn="base" hangingPunct="0">
              <a:spcBef>
                <a:spcPct val="0"/>
              </a:spcBef>
              <a:spcAft>
                <a:spcPct val="0"/>
              </a:spcAft>
            </a:pPr>
            <a:r>
              <a:rPr lang="en-US" sz="1600" b="1" dirty="0" smtClean="0">
                <a:latin typeface="Times New Roman" pitchFamily="18" charset="0"/>
                <a:ea typeface="Times New Roman" pitchFamily="18" charset="0"/>
                <a:cs typeface="Times New Roman" pitchFamily="18" charset="0"/>
              </a:rPr>
              <a:t>.</a:t>
            </a:r>
            <a:endParaRPr lang="en-US" sz="1600" b="1" dirty="0" smtClean="0">
              <a:latin typeface="Arial" pitchFamily="34" charset="0"/>
              <a:cs typeface="Arial" pitchFamily="34" charset="0"/>
            </a:endParaRPr>
          </a:p>
          <a:p>
            <a:pPr lvl="0" algn="r" rtl="1" eaLnBrk="0" fontAlgn="base" hangingPunct="0">
              <a:spcBef>
                <a:spcPct val="0"/>
              </a:spcBef>
              <a:spcAft>
                <a:spcPct val="0"/>
              </a:spcAft>
            </a:pPr>
            <a:r>
              <a:rPr lang="ar-SA" sz="4800" b="1" dirty="0" smtClean="0">
                <a:latin typeface="Times New Roman" pitchFamily="18" charset="0"/>
                <a:ea typeface="Times New Roman" pitchFamily="18" charset="0"/>
                <a:cs typeface="+mj-cs"/>
              </a:rPr>
              <a:t>وقد أشارت دراسات عديدة إلي أهم أساسيات </a:t>
            </a:r>
            <a:r>
              <a:rPr lang="ar-EG" sz="4800" b="1" dirty="0" smtClean="0">
                <a:latin typeface="Times New Roman" pitchFamily="18" charset="0"/>
                <a:ea typeface="Times New Roman" pitchFamily="18" charset="0"/>
                <a:cs typeface="+mj-cs"/>
              </a:rPr>
              <a:t>استثمار</a:t>
            </a:r>
            <a:r>
              <a:rPr lang="ar-SA" sz="4800" b="1" dirty="0" smtClean="0">
                <a:latin typeface="Times New Roman" pitchFamily="18" charset="0"/>
                <a:ea typeface="Times New Roman" pitchFamily="18" charset="0"/>
                <a:cs typeface="+mj-cs"/>
              </a:rPr>
              <a:t> الوقت على النحو التالي </a:t>
            </a:r>
            <a:r>
              <a:rPr lang="en-US" sz="4800" b="1" dirty="0" smtClean="0">
                <a:latin typeface="Times New Roman" pitchFamily="18" charset="0"/>
                <a:ea typeface="Times New Roman" pitchFamily="18" charset="0"/>
                <a:cs typeface="+mj-cs"/>
              </a:rPr>
              <a:t>:</a:t>
            </a:r>
            <a:endParaRPr lang="en-US" sz="4800" b="1" dirty="0" smtClean="0">
              <a:latin typeface="Arial" pitchFamily="34" charset="0"/>
              <a:cs typeface="+mj-cs"/>
            </a:endParaRPr>
          </a:p>
          <a:p>
            <a:pPr lvl="0" algn="r" rtl="1" eaLnBrk="0" fontAlgn="base" hangingPunct="0">
              <a:spcBef>
                <a:spcPct val="0"/>
              </a:spcBef>
              <a:spcAft>
                <a:spcPct val="0"/>
              </a:spcAft>
            </a:pPr>
            <a:r>
              <a:rPr lang="ar-SA" sz="4800" b="1" dirty="0" smtClean="0">
                <a:latin typeface="Times New Roman" pitchFamily="18" charset="0"/>
                <a:ea typeface="Times New Roman" pitchFamily="18" charset="0"/>
                <a:cs typeface="+mj-cs"/>
              </a:rPr>
              <a:t>أولا</a:t>
            </a:r>
            <a:r>
              <a:rPr lang="en-US" sz="4800" b="1" dirty="0" smtClean="0">
                <a:latin typeface="Times New Roman" pitchFamily="18" charset="0"/>
                <a:ea typeface="Times New Roman" pitchFamily="18" charset="0"/>
                <a:cs typeface="+mj-cs"/>
              </a:rPr>
              <a:t> : </a:t>
            </a:r>
            <a:r>
              <a:rPr lang="ar-SA" sz="4800" b="1" dirty="0" smtClean="0">
                <a:latin typeface="Times New Roman" pitchFamily="18" charset="0"/>
                <a:ea typeface="Times New Roman" pitchFamily="18" charset="0"/>
                <a:cs typeface="+mj-cs"/>
              </a:rPr>
              <a:t>تحديد الأهداف والأولويات </a:t>
            </a:r>
            <a:r>
              <a:rPr lang="en-US" sz="4800" b="1" dirty="0" smtClean="0">
                <a:latin typeface="Times New Roman" pitchFamily="18" charset="0"/>
                <a:ea typeface="Times New Roman" pitchFamily="18" charset="0"/>
                <a:cs typeface="+mj-cs"/>
              </a:rPr>
              <a:t> .</a:t>
            </a:r>
            <a:endParaRPr lang="en-US" sz="4800" b="1" dirty="0" smtClean="0">
              <a:latin typeface="Arial" pitchFamily="34" charset="0"/>
              <a:cs typeface="+mj-cs"/>
            </a:endParaRPr>
          </a:p>
          <a:p>
            <a:pPr lvl="0" algn="r" rtl="1" eaLnBrk="0" fontAlgn="base" hangingPunct="0">
              <a:spcBef>
                <a:spcPct val="0"/>
              </a:spcBef>
              <a:spcAft>
                <a:spcPct val="0"/>
              </a:spcAft>
            </a:pPr>
            <a:r>
              <a:rPr lang="ar-SA" sz="4800" b="1" dirty="0" smtClean="0">
                <a:latin typeface="Times New Roman" pitchFamily="18" charset="0"/>
                <a:ea typeface="Times New Roman" pitchFamily="18" charset="0"/>
                <a:cs typeface="+mj-cs"/>
              </a:rPr>
              <a:t>ثانيا</a:t>
            </a:r>
            <a:r>
              <a:rPr lang="en-US" sz="4800" b="1" dirty="0" smtClean="0">
                <a:latin typeface="Times New Roman" pitchFamily="18" charset="0"/>
                <a:ea typeface="Times New Roman" pitchFamily="18" charset="0"/>
                <a:cs typeface="+mj-cs"/>
              </a:rPr>
              <a:t>: </a:t>
            </a:r>
            <a:r>
              <a:rPr lang="ar-SA" sz="4800" b="1" dirty="0" smtClean="0">
                <a:latin typeface="Times New Roman" pitchFamily="18" charset="0"/>
                <a:ea typeface="Times New Roman" pitchFamily="18" charset="0"/>
                <a:cs typeface="+mj-cs"/>
              </a:rPr>
              <a:t> تحليل الوقت وتسجيله </a:t>
            </a:r>
            <a:r>
              <a:rPr lang="en-US" sz="4800" b="1" dirty="0" smtClean="0">
                <a:latin typeface="Times New Roman" pitchFamily="18" charset="0"/>
                <a:ea typeface="Times New Roman" pitchFamily="18" charset="0"/>
                <a:cs typeface="+mj-cs"/>
              </a:rPr>
              <a:t>.</a:t>
            </a:r>
            <a:r>
              <a:rPr lang="ar-SA" sz="4800" b="1" dirty="0" smtClean="0">
                <a:latin typeface="Times New Roman" pitchFamily="18" charset="0"/>
                <a:ea typeface="Times New Roman" pitchFamily="18" charset="0"/>
                <a:cs typeface="+mj-cs"/>
              </a:rPr>
              <a:t> </a:t>
            </a:r>
            <a:endParaRPr lang="en-US" sz="4800" b="1" dirty="0" smtClean="0">
              <a:latin typeface="Arial" pitchFamily="34" charset="0"/>
              <a:cs typeface="+mj-cs"/>
            </a:endParaRPr>
          </a:p>
          <a:p>
            <a:pPr lvl="0" algn="r" rtl="1" eaLnBrk="0" fontAlgn="base" hangingPunct="0">
              <a:spcBef>
                <a:spcPct val="0"/>
              </a:spcBef>
              <a:spcAft>
                <a:spcPct val="0"/>
              </a:spcAft>
            </a:pPr>
            <a:r>
              <a:rPr lang="ar-SA" sz="4800" b="1" dirty="0" smtClean="0">
                <a:latin typeface="Times New Roman" pitchFamily="18" charset="0"/>
                <a:ea typeface="Times New Roman" pitchFamily="18" charset="0"/>
                <a:cs typeface="+mj-cs"/>
              </a:rPr>
              <a:t>ثالثا</a:t>
            </a:r>
            <a:r>
              <a:rPr lang="en-US" sz="4800" b="1" dirty="0" smtClean="0">
                <a:latin typeface="Times New Roman" pitchFamily="18" charset="0"/>
                <a:ea typeface="Times New Roman" pitchFamily="18" charset="0"/>
                <a:cs typeface="+mj-cs"/>
              </a:rPr>
              <a:t>: </a:t>
            </a:r>
            <a:r>
              <a:rPr lang="ar-SA" sz="4800" b="1" dirty="0" smtClean="0">
                <a:latin typeface="Times New Roman" pitchFamily="18" charset="0"/>
                <a:ea typeface="Times New Roman" pitchFamily="18" charset="0"/>
                <a:cs typeface="+mj-cs"/>
              </a:rPr>
              <a:t> تخطيط الوقت </a:t>
            </a:r>
            <a:r>
              <a:rPr lang="en-US" sz="4800" b="1" dirty="0" smtClean="0">
                <a:latin typeface="Times New Roman" pitchFamily="18" charset="0"/>
                <a:ea typeface="Times New Roman" pitchFamily="18" charset="0"/>
                <a:cs typeface="+mj-cs"/>
              </a:rPr>
              <a:t>.</a:t>
            </a:r>
            <a:r>
              <a:rPr lang="ar-SA" sz="4800" b="1" dirty="0" smtClean="0">
                <a:latin typeface="Times New Roman" pitchFamily="18" charset="0"/>
                <a:ea typeface="Times New Roman" pitchFamily="18" charset="0"/>
                <a:cs typeface="+mj-cs"/>
              </a:rPr>
              <a:t>  </a:t>
            </a:r>
            <a:endParaRPr lang="en-US" sz="4800" b="1" dirty="0" smtClean="0">
              <a:latin typeface="Arial" pitchFamily="34" charset="0"/>
              <a:cs typeface="+mj-cs"/>
            </a:endParaRPr>
          </a:p>
          <a:p>
            <a:pPr lvl="0" algn="r" rtl="1" eaLnBrk="0" fontAlgn="base" hangingPunct="0">
              <a:spcBef>
                <a:spcPct val="0"/>
              </a:spcBef>
              <a:spcAft>
                <a:spcPct val="0"/>
              </a:spcAft>
            </a:pPr>
            <a:r>
              <a:rPr lang="ar-SA" sz="4800" b="1" dirty="0" smtClean="0">
                <a:latin typeface="Times New Roman" pitchFamily="18" charset="0"/>
                <a:ea typeface="Times New Roman" pitchFamily="18" charset="0"/>
                <a:cs typeface="+mj-cs"/>
              </a:rPr>
              <a:t>رابعا</a:t>
            </a:r>
            <a:r>
              <a:rPr lang="en-US" sz="4800" b="1" dirty="0" smtClean="0">
                <a:latin typeface="Times New Roman" pitchFamily="18" charset="0"/>
                <a:ea typeface="Times New Roman" pitchFamily="18" charset="0"/>
                <a:cs typeface="+mj-cs"/>
              </a:rPr>
              <a:t>: </a:t>
            </a:r>
            <a:r>
              <a:rPr lang="ar-SA" sz="4800" b="1" dirty="0" smtClean="0">
                <a:latin typeface="Times New Roman" pitchFamily="18" charset="0"/>
                <a:ea typeface="Times New Roman" pitchFamily="18" charset="0"/>
                <a:cs typeface="+mj-cs"/>
              </a:rPr>
              <a:t> تنظيم الوقت </a:t>
            </a:r>
            <a:r>
              <a:rPr lang="en-US" sz="4800" b="1" dirty="0" smtClean="0">
                <a:latin typeface="Times New Roman" pitchFamily="18" charset="0"/>
                <a:ea typeface="Times New Roman" pitchFamily="18" charset="0"/>
                <a:cs typeface="+mj-cs"/>
              </a:rPr>
              <a:t>.</a:t>
            </a:r>
            <a:endParaRPr lang="ar-SA" sz="4800" b="1" dirty="0" smtClean="0">
              <a:latin typeface="Times New Roman" pitchFamily="18" charset="0"/>
              <a:ea typeface="Times New Roman" pitchFamily="18" charset="0"/>
              <a:cs typeface="+mj-cs"/>
            </a:endParaRPr>
          </a:p>
          <a:p>
            <a:pPr algn="r" rtl="1" eaLnBrk="0" fontAlgn="base" hangingPunct="0">
              <a:spcBef>
                <a:spcPct val="0"/>
              </a:spcBef>
              <a:spcAft>
                <a:spcPct val="0"/>
              </a:spcAft>
            </a:pPr>
            <a:r>
              <a:rPr lang="ar-SA" sz="4400" b="1" dirty="0" smtClean="0">
                <a:latin typeface="Times New Roman" pitchFamily="18" charset="0"/>
                <a:ea typeface="Times New Roman" pitchFamily="18" charset="0"/>
                <a:cs typeface="+mj-cs"/>
              </a:rPr>
              <a:t>خامساً : </a:t>
            </a:r>
            <a:r>
              <a:rPr lang="ar-SA" sz="4400" b="1" dirty="0" smtClean="0">
                <a:latin typeface="Times New Roman" pitchFamily="18" charset="0"/>
                <a:ea typeface="Times New Roman" pitchFamily="18" charset="0"/>
                <a:cs typeface="Times New Roman" pitchFamily="18" charset="0"/>
              </a:rPr>
              <a:t>مرحلة التنفيذ </a:t>
            </a:r>
            <a:r>
              <a:rPr lang="ar-SA" sz="4400" b="1" dirty="0" smtClean="0"/>
              <a:t>.</a:t>
            </a:r>
            <a:endParaRPr lang="en-US" sz="4400" b="1" dirty="0" smtClean="0"/>
          </a:p>
          <a:p>
            <a:pPr lvl="0" algn="r" rtl="1" eaLnBrk="0" fontAlgn="base" hangingPunct="0">
              <a:spcBef>
                <a:spcPct val="0"/>
              </a:spcBef>
              <a:spcAft>
                <a:spcPct val="0"/>
              </a:spcAft>
            </a:pPr>
            <a:endParaRPr lang="ar-SA" sz="4800" b="1" dirty="0" smtClean="0">
              <a:latin typeface="Times New Roman" pitchFamily="18" charset="0"/>
              <a:ea typeface="Times New Roman" pitchFamily="18" charset="0"/>
              <a:cs typeface="+mj-cs"/>
            </a:endParaRPr>
          </a:p>
          <a:p>
            <a:pPr lvl="0" algn="r" rtl="1" eaLnBrk="0" fontAlgn="base" hangingPunct="0">
              <a:spcBef>
                <a:spcPct val="0"/>
              </a:spcBef>
              <a:spcAft>
                <a:spcPct val="0"/>
              </a:spcAft>
            </a:pPr>
            <a:endParaRPr lang="en-US" sz="5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ChangeArrowheads="1"/>
          </p:cNvSpPr>
          <p:nvPr/>
        </p:nvSpPr>
        <p:spPr bwMode="auto">
          <a:xfrm>
            <a:off x="228600" y="533400"/>
            <a:ext cx="8229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ويمكن اعتبار هذه القواعد والأساسيات مهارات خاصة بالإداريين تمكنهم من إدارة الوقت وضبطه والإفادة منه بشكل مناسب ، كذلك فإنها في الجانب</a:t>
            </a:r>
            <a:endParaRPr kumimoji="0" lang="en-US" sz="4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التطبيقي تمي</a:t>
            </a:r>
            <a:r>
              <a:rPr lang="ar-SA" sz="4000" b="1" dirty="0" smtClean="0">
                <a:latin typeface="Calibri" pitchFamily="34" charset="0"/>
                <a:ea typeface="Times New Roman" pitchFamily="18" charset="0"/>
                <a:cs typeface="Times New Roman" pitchFamily="18" charset="0"/>
              </a:rPr>
              <a:t>ز</a:t>
            </a:r>
            <a:r>
              <a:rPr kumimoji="0" lang="ar-SA"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بين فرد وآخر</a:t>
            </a: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ومن المهم هنا الإتيان بشيء من التفصيل حول</a:t>
            </a:r>
            <a:endParaRPr kumimoji="0" lang="en-US" sz="4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تلك الأساسيات على النحو التالي :</a:t>
            </a:r>
            <a:endParaRPr kumimoji="0" lang="ar-SA"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59</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6</a:t>
            </a:fld>
            <a:endParaRPr lang="en-US" dirty="0"/>
          </a:p>
        </p:txBody>
      </p:sp>
      <p:sp>
        <p:nvSpPr>
          <p:cNvPr id="3" name="Rectangle 2"/>
          <p:cNvSpPr/>
          <p:nvPr/>
        </p:nvSpPr>
        <p:spPr>
          <a:xfrm>
            <a:off x="533400" y="457200"/>
            <a:ext cx="8382000" cy="4401205"/>
          </a:xfrm>
          <a:prstGeom prst="rect">
            <a:avLst/>
          </a:prstGeom>
        </p:spPr>
        <p:txBody>
          <a:bodyPr wrap="square">
            <a:spAutoFit/>
          </a:bodyPr>
          <a:lstStyle/>
          <a:p>
            <a:pPr lvl="0" algn="r" rtl="1" fontAlgn="base">
              <a:spcBef>
                <a:spcPct val="0"/>
              </a:spcBef>
              <a:spcAft>
                <a:spcPct val="0"/>
              </a:spcAft>
            </a:pPr>
            <a:r>
              <a:rPr lang="ar-SA" sz="4000" b="1" dirty="0" smtClean="0">
                <a:solidFill>
                  <a:srgbClr val="000000"/>
                </a:solidFill>
                <a:latin typeface="Times New Roman" pitchFamily="18" charset="0"/>
                <a:ea typeface="Times New Roman" pitchFamily="18" charset="0"/>
                <a:cs typeface="+mj-cs"/>
              </a:rPr>
              <a:t>بعض خصائص الوقت :</a:t>
            </a:r>
            <a:endParaRPr lang="en-US" sz="4000" b="1" dirty="0" smtClean="0">
              <a:latin typeface="Arial" pitchFamily="34" charset="0"/>
              <a:cs typeface="+mj-cs"/>
            </a:endParaRPr>
          </a:p>
          <a:p>
            <a:pPr lvl="0" algn="r" rtl="1" eaLnBrk="0" fontAlgn="base" hangingPunct="0">
              <a:spcBef>
                <a:spcPct val="0"/>
              </a:spcBef>
              <a:spcAft>
                <a:spcPct val="0"/>
              </a:spcAft>
            </a:pPr>
            <a:r>
              <a:rPr lang="ar-SA" sz="4000" b="1" dirty="0" smtClean="0">
                <a:solidFill>
                  <a:srgbClr val="000000"/>
                </a:solidFill>
                <a:latin typeface="Times New Roman" pitchFamily="18" charset="0"/>
                <a:ea typeface="Times New Roman" pitchFamily="18" charset="0"/>
                <a:cs typeface="+mj-cs"/>
              </a:rPr>
              <a:t>١</a:t>
            </a:r>
            <a:r>
              <a:rPr lang="en-US" sz="4000" b="1" dirty="0" smtClean="0">
                <a:solidFill>
                  <a:srgbClr val="000000"/>
                </a:solidFill>
                <a:latin typeface="Times New Roman" pitchFamily="18" charset="0"/>
                <a:ea typeface="Times New Roman" pitchFamily="18" charset="0"/>
                <a:cs typeface="+mj-cs"/>
              </a:rPr>
              <a:t>- </a:t>
            </a:r>
            <a:r>
              <a:rPr lang="ar-SA" sz="4000" b="1" dirty="0" smtClean="0">
                <a:solidFill>
                  <a:srgbClr val="000000"/>
                </a:solidFill>
                <a:latin typeface="Times New Roman" pitchFamily="18" charset="0"/>
                <a:ea typeface="Times New Roman" pitchFamily="18" charset="0"/>
                <a:cs typeface="+mj-cs"/>
              </a:rPr>
              <a:t>لاشيء أطول من الوقت لأنه مقياس الخلود، ولا أقصر منه لأنه ليس كافيا لتحقيق جميع ما يريده المرء</a:t>
            </a:r>
            <a:r>
              <a:rPr lang="en-US" sz="4000" b="1" dirty="0" smtClean="0">
                <a:solidFill>
                  <a:srgbClr val="000000"/>
                </a:solidFill>
                <a:latin typeface="Times New Roman" pitchFamily="18" charset="0"/>
                <a:ea typeface="Times New Roman" pitchFamily="18" charset="0"/>
                <a:cs typeface="+mj-cs"/>
              </a:rPr>
              <a:t>.</a:t>
            </a:r>
            <a:endParaRPr lang="en-US" sz="4000" b="1" dirty="0" smtClean="0">
              <a:latin typeface="Arial" pitchFamily="34" charset="0"/>
              <a:cs typeface="+mj-cs"/>
            </a:endParaRPr>
          </a:p>
          <a:p>
            <a:pPr lvl="0" algn="r" rtl="1" eaLnBrk="0" fontAlgn="base" hangingPunct="0">
              <a:spcBef>
                <a:spcPct val="0"/>
              </a:spcBef>
              <a:spcAft>
                <a:spcPct val="0"/>
              </a:spcAft>
            </a:pPr>
            <a:r>
              <a:rPr lang="ar-SA" sz="4000" b="1" dirty="0" smtClean="0">
                <a:solidFill>
                  <a:srgbClr val="000000"/>
                </a:solidFill>
                <a:latin typeface="Times New Roman" pitchFamily="18" charset="0"/>
                <a:ea typeface="Times New Roman" pitchFamily="18" charset="0"/>
                <a:cs typeface="+mj-cs"/>
              </a:rPr>
              <a:t>٢</a:t>
            </a:r>
            <a:r>
              <a:rPr lang="en-US" sz="4000" b="1" dirty="0" smtClean="0">
                <a:solidFill>
                  <a:srgbClr val="000000"/>
                </a:solidFill>
                <a:latin typeface="Times New Roman" pitchFamily="18" charset="0"/>
                <a:ea typeface="Times New Roman" pitchFamily="18" charset="0"/>
                <a:cs typeface="+mj-cs"/>
              </a:rPr>
              <a:t>- </a:t>
            </a:r>
            <a:r>
              <a:rPr lang="ar-SA" sz="4000" b="1" dirty="0" smtClean="0">
                <a:solidFill>
                  <a:srgbClr val="000000"/>
                </a:solidFill>
                <a:latin typeface="Times New Roman" pitchFamily="18" charset="0"/>
                <a:ea typeface="Times New Roman" pitchFamily="18" charset="0"/>
                <a:cs typeface="+mj-cs"/>
              </a:rPr>
              <a:t>لا يمكن لأحد تغييره أو تحويله ، وهو يسير بنفس السرعة في حال الفرح والحزن ، وإن بدا غير ذلك فهو في الشعور وليس في الحقيقة</a:t>
            </a:r>
            <a:endParaRPr lang="en-US" sz="40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60</a:t>
            </a:fld>
            <a:endParaRPr lang="en-US" dirty="0"/>
          </a:p>
        </p:txBody>
      </p:sp>
      <p:sp>
        <p:nvSpPr>
          <p:cNvPr id="3" name="Rectangle 2"/>
          <p:cNvSpPr/>
          <p:nvPr/>
        </p:nvSpPr>
        <p:spPr>
          <a:xfrm>
            <a:off x="0" y="304800"/>
            <a:ext cx="8915400" cy="4801314"/>
          </a:xfrm>
          <a:prstGeom prst="rect">
            <a:avLst/>
          </a:prstGeom>
        </p:spPr>
        <p:txBody>
          <a:bodyPr wrap="square">
            <a:spAutoFit/>
          </a:bodyPr>
          <a:lstStyle/>
          <a:p>
            <a:pPr lvl="0" algn="r" rtl="1" eaLnBrk="0" fontAlgn="base" hangingPunct="0">
              <a:spcBef>
                <a:spcPct val="0"/>
              </a:spcBef>
              <a:spcAft>
                <a:spcPct val="0"/>
              </a:spcAft>
            </a:pPr>
            <a:endParaRPr lang="en-US" b="1" dirty="0" smtClean="0">
              <a:latin typeface="Arial" pitchFamily="34" charset="0"/>
              <a:cs typeface="Arial" pitchFamily="34" charset="0"/>
            </a:endParaRPr>
          </a:p>
          <a:p>
            <a:pPr lvl="0" algn="r" rtl="1" eaLnBrk="0" fontAlgn="base" hangingPunct="0">
              <a:spcBef>
                <a:spcPct val="0"/>
              </a:spcBef>
              <a:spcAft>
                <a:spcPct val="0"/>
              </a:spcAft>
            </a:pPr>
            <a:r>
              <a:rPr lang="ar-SA" sz="4800" b="1" dirty="0" smtClean="0">
                <a:latin typeface="Times New Roman" pitchFamily="18" charset="0"/>
                <a:ea typeface="Times New Roman" pitchFamily="18" charset="0"/>
                <a:cs typeface="+mj-cs"/>
              </a:rPr>
              <a:t>أولا</a:t>
            </a:r>
            <a:r>
              <a:rPr lang="en-US" sz="4800" b="1" dirty="0" smtClean="0">
                <a:latin typeface="Times New Roman" pitchFamily="18" charset="0"/>
                <a:ea typeface="Times New Roman" pitchFamily="18" charset="0"/>
                <a:cs typeface="+mj-cs"/>
              </a:rPr>
              <a:t> : </a:t>
            </a:r>
            <a:r>
              <a:rPr lang="ar-SA" sz="4800" b="1" dirty="0" smtClean="0">
                <a:latin typeface="Times New Roman" pitchFamily="18" charset="0"/>
                <a:ea typeface="Times New Roman" pitchFamily="18" charset="0"/>
                <a:cs typeface="+mj-cs"/>
              </a:rPr>
              <a:t>تحديد الأهداف والأولويات</a:t>
            </a:r>
            <a:r>
              <a:rPr lang="en-US" sz="4800" b="1" dirty="0" smtClean="0">
                <a:latin typeface="Times New Roman" pitchFamily="18" charset="0"/>
                <a:ea typeface="Times New Roman" pitchFamily="18" charset="0"/>
                <a:cs typeface="+mj-cs"/>
              </a:rPr>
              <a:t> :</a:t>
            </a:r>
            <a:endParaRPr lang="en-US" sz="4800" b="1" dirty="0" smtClean="0">
              <a:latin typeface="Arial" pitchFamily="34" charset="0"/>
              <a:cs typeface="+mj-cs"/>
            </a:endParaRPr>
          </a:p>
          <a:p>
            <a:pPr lvl="0" algn="r" rtl="1" eaLnBrk="0" fontAlgn="base" hangingPunct="0">
              <a:spcBef>
                <a:spcPct val="0"/>
              </a:spcBef>
              <a:spcAft>
                <a:spcPct val="0"/>
              </a:spcAft>
            </a:pPr>
            <a:r>
              <a:rPr lang="ar-SA" sz="4800" b="1" dirty="0" smtClean="0">
                <a:latin typeface="Times New Roman" pitchFamily="18" charset="0"/>
                <a:ea typeface="Times New Roman" pitchFamily="18" charset="0"/>
                <a:cs typeface="+mj-cs"/>
              </a:rPr>
              <a:t>بإدارة الوقت يصبح تحقيق الأهداف ممكناً، بحيث يساعد تحديد الأهداف على </a:t>
            </a:r>
            <a:r>
              <a:rPr lang="en-US" sz="4800" b="1" dirty="0" smtClean="0">
                <a:latin typeface="Times New Roman" pitchFamily="18" charset="0"/>
                <a:ea typeface="Times New Roman" pitchFamily="18" charset="0"/>
                <a:cs typeface="+mj-cs"/>
              </a:rPr>
              <a:t> </a:t>
            </a:r>
            <a:r>
              <a:rPr lang="ar-SA" sz="4800" b="1" dirty="0" smtClean="0">
                <a:latin typeface="Times New Roman" pitchFamily="18" charset="0"/>
                <a:ea typeface="Times New Roman" pitchFamily="18" charset="0"/>
                <a:cs typeface="+mj-cs"/>
              </a:rPr>
              <a:t>توظيف الوقت بالشكل المناسب . ومن المهم بالنسبة للأهداف إن تكون واقعية ، واضحة ، جيد</a:t>
            </a:r>
            <a:r>
              <a:rPr lang="ar-SA" sz="4800" b="1" dirty="0" smtClean="0">
                <a:latin typeface="Calibri" pitchFamily="34" charset="0"/>
                <a:ea typeface="Times New Roman" pitchFamily="18" charset="0"/>
                <a:cs typeface="+mj-cs"/>
              </a:rPr>
              <a:t>ة</a:t>
            </a:r>
            <a:r>
              <a:rPr lang="ar-SA" sz="4800" b="1" dirty="0" smtClean="0">
                <a:latin typeface="Times New Roman" pitchFamily="18" charset="0"/>
                <a:ea typeface="Times New Roman" pitchFamily="18" charset="0"/>
                <a:cs typeface="+mj-cs"/>
              </a:rPr>
              <a:t>، مكتوبة وممكنة التحقيق</a:t>
            </a:r>
            <a:endParaRPr lang="en-US" sz="4800" b="1" dirty="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0" y="228600"/>
            <a:ext cx="8915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وتمثل الأولويات جملة من المهام التي سيقوم بها الفرد والتي يجب أن تكون مرتبة حسب الأهمية : الأهم ثم المهم ، وهناك نقطتان هامتان بالنسبة لهذه الأولويات هي </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١</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وضع قائمة بالمهام التي يجب القيام بها</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٢</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تحديد الأولويات لهذه المهام </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وهذه الأولويات يجب أن تكون مرنة ويمكن تعديلها في أي</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وقت .</a:t>
            </a:r>
            <a:endParaRPr kumimoji="0" lang="ar-SA"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61</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381000" y="381000"/>
            <a:ext cx="8534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ثانيا</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تحليل الوقت وتسجيله</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a:t>
            </a:r>
            <a:endParaRPr kumimoji="0" lang="en-US" sz="48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على الفرد القيام بتسجيل الوقت الذي يمضيه بالنسبة لكل نشاط يقوم به</a:t>
            </a:r>
            <a:endParaRPr kumimoji="0" lang="en-US" sz="48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ثم بعد ذلك يقوم بتحليل تلك الأنشطة</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 أي وضع قائمة الواجبات اليومية أو الأسبوعية</a:t>
            </a:r>
            <a:endParaRPr kumimoji="0" lang="en-US" sz="48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أن المعلومات الدقيقة في تسجيل</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الوقت وتحليله تقود إلى تعريف دقيق للمشكلات ومضيعات الوقت</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a:t>
            </a:r>
            <a:r>
              <a:rPr kumimoji="0" lang="en-US" sz="4800" b="1" i="0" u="none" strike="noStrike" cap="none" normalizeH="0" baseline="0" dirty="0" smtClean="0">
                <a:ln>
                  <a:noFill/>
                </a:ln>
                <a:solidFill>
                  <a:schemeClr val="tx1"/>
                </a:solidFill>
                <a:effectLst/>
                <a:latin typeface="Arial" pitchFamily="34" charset="0"/>
                <a:cs typeface="+mj-cs"/>
              </a:rPr>
              <a:t> </a:t>
            </a:r>
            <a:endParaRPr kumimoji="0" lang="ar-SA" sz="48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62</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63</a:t>
            </a:fld>
            <a:endParaRPr lang="en-US" dirty="0"/>
          </a:p>
        </p:txBody>
      </p:sp>
      <p:sp>
        <p:nvSpPr>
          <p:cNvPr id="3" name="Rectangle 2"/>
          <p:cNvSpPr/>
          <p:nvPr/>
        </p:nvSpPr>
        <p:spPr>
          <a:xfrm>
            <a:off x="381000" y="228600"/>
            <a:ext cx="8534400" cy="4985980"/>
          </a:xfrm>
          <a:prstGeom prst="rect">
            <a:avLst/>
          </a:prstGeom>
        </p:spPr>
        <p:txBody>
          <a:bodyPr wrap="square">
            <a:spAutoFit/>
          </a:bodyPr>
          <a:lstStyle/>
          <a:p>
            <a:pPr lvl="0" algn="r" rtl="1" eaLnBrk="0" fontAlgn="base" hangingPunct="0">
              <a:spcBef>
                <a:spcPct val="0"/>
              </a:spcBef>
              <a:spcAft>
                <a:spcPct val="0"/>
              </a:spcAft>
            </a:pPr>
            <a:endParaRPr lang="en-US" b="1" dirty="0" smtClean="0">
              <a:latin typeface="Arial" pitchFamily="34" charset="0"/>
            </a:endParaRPr>
          </a:p>
          <a:p>
            <a:pPr lvl="0" algn="r" rtl="1" eaLnBrk="0" fontAlgn="base" hangingPunct="0">
              <a:spcBef>
                <a:spcPct val="0"/>
              </a:spcBef>
              <a:spcAft>
                <a:spcPct val="0"/>
              </a:spcAft>
            </a:pPr>
            <a:r>
              <a:rPr lang="ar-SA" sz="6000" b="1" dirty="0" smtClean="0">
                <a:latin typeface="Times New Roman" pitchFamily="18" charset="0"/>
                <a:ea typeface="Times New Roman" pitchFamily="18" charset="0"/>
                <a:cs typeface="+mj-cs"/>
              </a:rPr>
              <a:t>وعلى الفرد منا إعادة النظر فيما قام به من أعمال أو ما ينوي القيام به ، ومن ثم توزيع الوقت المناسب لكل مهمة </a:t>
            </a:r>
            <a:r>
              <a:rPr lang="en-US" sz="6000" b="1" dirty="0" smtClean="0">
                <a:latin typeface="Times New Roman" pitchFamily="18" charset="0"/>
                <a:ea typeface="Times New Roman" pitchFamily="18" charset="0"/>
                <a:cs typeface="+mj-cs"/>
              </a:rPr>
              <a:t> </a:t>
            </a:r>
            <a:r>
              <a:rPr lang="ar-SA" sz="6000" b="1" dirty="0" smtClean="0">
                <a:latin typeface="Times New Roman" pitchFamily="18" charset="0"/>
                <a:ea typeface="Times New Roman" pitchFamily="18" charset="0"/>
                <a:cs typeface="+mj-cs"/>
              </a:rPr>
              <a:t>أو مسؤولية وبذلك يستخدم وقته استخداما أمثل . </a:t>
            </a:r>
            <a:endParaRPr lang="en-US" sz="6000" b="1" dirty="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0" y="381000"/>
            <a:ext cx="89154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5400" b="1" i="0" u="none" strike="noStrike" cap="none" normalizeH="0" baseline="0" dirty="0" smtClean="0">
                <a:ln>
                  <a:noFill/>
                </a:ln>
                <a:solidFill>
                  <a:schemeClr val="tx1"/>
                </a:solidFill>
                <a:effectLst/>
                <a:latin typeface="Times New Roman" pitchFamily="18" charset="0"/>
                <a:ea typeface="Times New Roman" pitchFamily="18" charset="0"/>
                <a:cs typeface="+mj-cs"/>
              </a:rPr>
              <a:t>إن عملية التسجيل تفيد في حصر الأنشطة التي يقوم بها الفرد خلال فترة معينة كما أن عملية التحليل تساعد على ترتيب تلك الأنشطة بالنسبة للتنفيذ أو الجدوى، وكذلك استبعاد النشاط غير الضروري الذي يسبب هدر الوقت</a:t>
            </a:r>
            <a:r>
              <a:rPr kumimoji="0" lang="en-US" sz="54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endParaRPr kumimoji="0" lang="ar-SA" sz="54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64</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65</a:t>
            </a:fld>
            <a:endParaRPr lang="en-US" dirty="0"/>
          </a:p>
        </p:txBody>
      </p:sp>
      <p:sp>
        <p:nvSpPr>
          <p:cNvPr id="3" name="Rectangle 2"/>
          <p:cNvSpPr/>
          <p:nvPr/>
        </p:nvSpPr>
        <p:spPr>
          <a:xfrm>
            <a:off x="0" y="381000"/>
            <a:ext cx="8915400" cy="3785652"/>
          </a:xfrm>
          <a:prstGeom prst="rect">
            <a:avLst/>
          </a:prstGeom>
        </p:spPr>
        <p:txBody>
          <a:bodyPr wrap="square">
            <a:spAutoFit/>
          </a:bodyPr>
          <a:lstStyle/>
          <a:p>
            <a:pPr lvl="0" algn="r" rtl="1" fontAlgn="base">
              <a:spcBef>
                <a:spcPct val="0"/>
              </a:spcBef>
              <a:spcAft>
                <a:spcPct val="0"/>
              </a:spcAft>
            </a:pPr>
            <a:endParaRPr lang="en-US" b="1" dirty="0" smtClean="0">
              <a:latin typeface="Arial" pitchFamily="34" charset="0"/>
            </a:endParaRPr>
          </a:p>
          <a:p>
            <a:pPr lvl="0" algn="r" rtl="1" eaLnBrk="0" fontAlgn="base" hangingPunct="0">
              <a:spcBef>
                <a:spcPct val="0"/>
              </a:spcBef>
              <a:spcAft>
                <a:spcPct val="0"/>
              </a:spcAft>
            </a:pPr>
            <a:r>
              <a:rPr lang="ar-SA" sz="6000" b="1" dirty="0" smtClean="0">
                <a:latin typeface="Times New Roman" pitchFamily="18" charset="0"/>
                <a:ea typeface="Times New Roman" pitchFamily="18" charset="0"/>
                <a:cs typeface="+mj-cs"/>
              </a:rPr>
              <a:t>ثالثا</a:t>
            </a:r>
            <a:r>
              <a:rPr lang="en-US" sz="6000" b="1" dirty="0" smtClean="0">
                <a:latin typeface="Times New Roman" pitchFamily="18" charset="0"/>
                <a:ea typeface="Times New Roman" pitchFamily="18" charset="0"/>
                <a:cs typeface="+mj-cs"/>
              </a:rPr>
              <a:t>: </a:t>
            </a:r>
            <a:r>
              <a:rPr lang="ar-SA" sz="6000" b="1" dirty="0" smtClean="0">
                <a:latin typeface="Times New Roman" pitchFamily="18" charset="0"/>
                <a:ea typeface="Times New Roman" pitchFamily="18" charset="0"/>
                <a:cs typeface="+mj-cs"/>
              </a:rPr>
              <a:t>تخطيط الوقت</a:t>
            </a:r>
            <a:r>
              <a:rPr lang="en-US" sz="6000" b="1" dirty="0" smtClean="0">
                <a:latin typeface="Times New Roman" pitchFamily="18" charset="0"/>
                <a:ea typeface="Times New Roman" pitchFamily="18" charset="0"/>
                <a:cs typeface="+mj-cs"/>
              </a:rPr>
              <a:t>:</a:t>
            </a:r>
            <a:endParaRPr lang="en-US" sz="6000" b="1" dirty="0" smtClean="0">
              <a:latin typeface="Arial" pitchFamily="34" charset="0"/>
              <a:cs typeface="+mj-cs"/>
            </a:endParaRPr>
          </a:p>
          <a:p>
            <a:pPr lvl="0" algn="r" rtl="1" eaLnBrk="0" fontAlgn="base" hangingPunct="0">
              <a:spcBef>
                <a:spcPct val="0"/>
              </a:spcBef>
              <a:spcAft>
                <a:spcPct val="0"/>
              </a:spcAft>
            </a:pPr>
            <a:r>
              <a:rPr lang="ar-SA" sz="5400" b="1" dirty="0" smtClean="0">
                <a:latin typeface="Times New Roman" pitchFamily="18" charset="0"/>
                <a:ea typeface="Times New Roman" pitchFamily="18" charset="0"/>
                <a:cs typeface="+mj-cs"/>
              </a:rPr>
              <a:t>يُعرف التخطيط بأنه</a:t>
            </a:r>
            <a:r>
              <a:rPr lang="en-US" sz="5400" b="1" dirty="0" smtClean="0">
                <a:latin typeface="Times New Roman" pitchFamily="18" charset="0"/>
                <a:ea typeface="Times New Roman" pitchFamily="18" charset="0"/>
                <a:cs typeface="+mj-cs"/>
              </a:rPr>
              <a:t> " </a:t>
            </a:r>
            <a:r>
              <a:rPr lang="ar-SA" sz="5400" b="1" dirty="0" smtClean="0">
                <a:latin typeface="Times New Roman" pitchFamily="18" charset="0"/>
                <a:ea typeface="Times New Roman" pitchFamily="18" charset="0"/>
                <a:cs typeface="+mj-cs"/>
              </a:rPr>
              <a:t>ذلك الجزء</a:t>
            </a:r>
            <a:r>
              <a:rPr lang="en-US" sz="5400" b="1" dirty="0" smtClean="0">
                <a:latin typeface="Times New Roman" pitchFamily="18" charset="0"/>
                <a:ea typeface="Times New Roman" pitchFamily="18" charset="0"/>
                <a:cs typeface="+mj-cs"/>
              </a:rPr>
              <a:t>/ </a:t>
            </a:r>
            <a:r>
              <a:rPr lang="ar-SA" sz="5400" b="1" dirty="0" smtClean="0">
                <a:latin typeface="Times New Roman" pitchFamily="18" charset="0"/>
                <a:ea typeface="Times New Roman" pitchFamily="18" charset="0"/>
                <a:cs typeface="+mj-cs"/>
              </a:rPr>
              <a:t>الجانب من العملية </a:t>
            </a:r>
            <a:r>
              <a:rPr lang="en-US" sz="5400" b="1" dirty="0" smtClean="0">
                <a:latin typeface="Times New Roman" pitchFamily="18" charset="0"/>
                <a:ea typeface="Times New Roman" pitchFamily="18" charset="0"/>
                <a:cs typeface="+mj-cs"/>
              </a:rPr>
              <a:t> </a:t>
            </a:r>
            <a:r>
              <a:rPr lang="ar-SA" sz="5400" b="1" dirty="0" smtClean="0">
                <a:latin typeface="Times New Roman" pitchFamily="18" charset="0"/>
                <a:ea typeface="Times New Roman" pitchFamily="18" charset="0"/>
                <a:cs typeface="+mj-cs"/>
              </a:rPr>
              <a:t>الإدارية الذي يسعى لتحديد مستقبل المؤسسة</a:t>
            </a:r>
            <a:r>
              <a:rPr lang="en-US" sz="5400" b="1" dirty="0" smtClean="0">
                <a:latin typeface="Times New Roman" pitchFamily="18" charset="0"/>
                <a:ea typeface="Times New Roman" pitchFamily="18" charset="0"/>
                <a:cs typeface="+mj-cs"/>
              </a:rPr>
              <a:t> “</a:t>
            </a:r>
            <a:r>
              <a:rPr lang="ar-SA" sz="5400" b="1" dirty="0" smtClean="0">
                <a:latin typeface="Times New Roman" pitchFamily="18" charset="0"/>
                <a:ea typeface="Times New Roman" pitchFamily="18" charset="0"/>
                <a:cs typeface="+mj-cs"/>
              </a:rPr>
              <a:t> .</a:t>
            </a:r>
            <a:endParaRPr lang="ar-SA" sz="5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1"/>
          <p:cNvSpPr>
            <a:spLocks noChangeArrowheads="1"/>
          </p:cNvSpPr>
          <p:nvPr/>
        </p:nvSpPr>
        <p:spPr bwMode="auto">
          <a:xfrm>
            <a:off x="0" y="844153"/>
            <a:ext cx="88392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ولا يمكن القيام بالتخطيط دون اعتبار لعامل الزمن والوقت ، ويرجع فشل كثير من الجهود والأعمال إلى عدم الاهتمام الكافي بعنصر الوقت وتوظيفه بالشكل المناسب ضمن الخطط بكافة مستوياتها</a:t>
            </a: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ar-SA"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فمن مقومات الخطة الناجحة أن تكون محددة بفترة</a:t>
            </a:r>
            <a:r>
              <a:rPr kumimoji="0" lang="ar-EG"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زمنية معينة . ومن فوائد التخطيط للوقت أن الذين</a:t>
            </a:r>
            <a:r>
              <a:rPr kumimoji="0" lang="ar-EG"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r-SA"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يخططون يواجهون مشاكل أقل من الذين لا يخططون . </a:t>
            </a:r>
            <a:endParaRPr kumimoji="0" lang="ar-SA"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66</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67</a:t>
            </a:fld>
            <a:endParaRPr lang="en-US" dirty="0"/>
          </a:p>
        </p:txBody>
      </p:sp>
      <p:sp>
        <p:nvSpPr>
          <p:cNvPr id="3" name="Rectangle 2"/>
          <p:cNvSpPr/>
          <p:nvPr/>
        </p:nvSpPr>
        <p:spPr>
          <a:xfrm>
            <a:off x="0" y="381000"/>
            <a:ext cx="8839200" cy="3785652"/>
          </a:xfrm>
          <a:prstGeom prst="rect">
            <a:avLst/>
          </a:prstGeom>
        </p:spPr>
        <p:txBody>
          <a:bodyPr wrap="square">
            <a:spAutoFit/>
          </a:bodyPr>
          <a:lstStyle/>
          <a:p>
            <a:pPr lvl="0" algn="r" rtl="1" eaLnBrk="0" fontAlgn="base" hangingPunct="0">
              <a:spcBef>
                <a:spcPct val="0"/>
              </a:spcBef>
              <a:spcAft>
                <a:spcPct val="0"/>
              </a:spcAft>
            </a:pPr>
            <a:r>
              <a:rPr lang="ar-SA" sz="6000" b="1" dirty="0" smtClean="0">
                <a:latin typeface="Times New Roman" pitchFamily="18" charset="0"/>
                <a:ea typeface="Times New Roman" pitchFamily="18" charset="0"/>
                <a:cs typeface="+mj-cs"/>
              </a:rPr>
              <a:t>وكما أن التخطيط يحتاج إلى وقت فإنه يوفر الوقت الذي يمكن تخصيصه للقيام بالأنشطة وتحقيق</a:t>
            </a:r>
            <a:endParaRPr lang="en-US" sz="6000" b="1" dirty="0" smtClean="0">
              <a:latin typeface="Arial" pitchFamily="34" charset="0"/>
              <a:cs typeface="+mj-cs"/>
            </a:endParaRPr>
          </a:p>
          <a:p>
            <a:pPr lvl="0" algn="r" rtl="1" eaLnBrk="0" fontAlgn="base" hangingPunct="0">
              <a:spcBef>
                <a:spcPct val="0"/>
              </a:spcBef>
              <a:spcAft>
                <a:spcPct val="0"/>
              </a:spcAft>
            </a:pPr>
            <a:r>
              <a:rPr lang="ar-SA" sz="6000" b="1" dirty="0" smtClean="0">
                <a:latin typeface="Times New Roman" pitchFamily="18" charset="0"/>
                <a:ea typeface="Times New Roman" pitchFamily="18" charset="0"/>
                <a:cs typeface="+mj-cs"/>
              </a:rPr>
              <a:t>الأهداف .</a:t>
            </a:r>
            <a:endParaRPr lang="ar-SA" sz="60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1"/>
          <p:cNvSpPr>
            <a:spLocks noChangeArrowheads="1"/>
          </p:cNvSpPr>
          <p:nvPr/>
        </p:nvSpPr>
        <p:spPr bwMode="auto">
          <a:xfrm>
            <a:off x="0" y="228600"/>
            <a:ext cx="88392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6600" b="1" i="0" u="none" strike="noStrike" cap="none" normalizeH="0" baseline="0" dirty="0" smtClean="0">
                <a:ln>
                  <a:noFill/>
                </a:ln>
                <a:solidFill>
                  <a:schemeClr val="tx1"/>
                </a:solidFill>
                <a:effectLst/>
                <a:latin typeface="Times New Roman" pitchFamily="18" charset="0"/>
                <a:ea typeface="Times New Roman" pitchFamily="18" charset="0"/>
                <a:cs typeface="+mj-cs"/>
              </a:rPr>
              <a:t>رابعا</a:t>
            </a:r>
            <a:r>
              <a:rPr kumimoji="0" lang="en-US" sz="66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6600" b="1" i="0" u="none" strike="noStrike" cap="none" normalizeH="0" baseline="0" dirty="0" smtClean="0">
                <a:ln>
                  <a:noFill/>
                </a:ln>
                <a:solidFill>
                  <a:schemeClr val="tx1"/>
                </a:solidFill>
                <a:effectLst/>
                <a:latin typeface="Times New Roman" pitchFamily="18" charset="0"/>
                <a:ea typeface="Times New Roman" pitchFamily="18" charset="0"/>
                <a:cs typeface="+mj-cs"/>
              </a:rPr>
              <a:t>تنظيم الوقت</a:t>
            </a:r>
            <a:r>
              <a:rPr kumimoji="0" lang="en-US" sz="6600" b="1" i="0" u="none" strike="noStrike" cap="none" normalizeH="0" baseline="0" dirty="0" smtClean="0">
                <a:ln>
                  <a:noFill/>
                </a:ln>
                <a:solidFill>
                  <a:schemeClr val="tx1"/>
                </a:solidFill>
                <a:effectLst/>
                <a:latin typeface="Times New Roman" pitchFamily="18" charset="0"/>
                <a:ea typeface="Times New Roman" pitchFamily="18" charset="0"/>
                <a:cs typeface="+mj-cs"/>
              </a:rPr>
              <a:t>:</a:t>
            </a:r>
            <a:endParaRPr kumimoji="0" lang="en-US" sz="66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التنظيم يعني توفير الوقت اللازم لتنفيذ المهام أو إحراز وامتلاك وإدارة الوسائل التي نحتاجها لتنفيذ خطة مرسومة</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a:t>
            </a:r>
            <a:endParaRPr kumimoji="0" lang="en-US" sz="4800"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وبذلك يكون التنظيم تاليا للتخطيط بالنسبة لأساسيات إدارة الوقت . </a:t>
            </a:r>
            <a:endParaRPr kumimoji="0" lang="ar-SA" sz="48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68</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
          <p:cNvSpPr>
            <a:spLocks noChangeArrowheads="1"/>
          </p:cNvSpPr>
          <p:nvPr/>
        </p:nvSpPr>
        <p:spPr bwMode="auto">
          <a:xfrm>
            <a:off x="228600" y="990600"/>
            <a:ext cx="8610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أن فاعلية التنظيم بشكل عام تبدو من خلال تحديد مهام واختصاصات العاملين، وتقسيم العمل بينهم بشكل موضوعي وعادل ليقل</a:t>
            </a:r>
            <a:r>
              <a:rPr kumimoji="0" lang="en-US" sz="48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4800" b="1" i="0" u="none" strike="noStrike" cap="none" normalizeH="0" baseline="0" dirty="0" smtClean="0">
                <a:ln>
                  <a:noFill/>
                </a:ln>
                <a:solidFill>
                  <a:schemeClr val="tx1"/>
                </a:solidFill>
                <a:effectLst/>
                <a:latin typeface="Times New Roman" pitchFamily="18" charset="0"/>
                <a:ea typeface="Times New Roman" pitchFamily="18" charset="0"/>
                <a:cs typeface="+mj-cs"/>
              </a:rPr>
              <a:t>التعارض والازدواجية في المهام والصلاحيات .</a:t>
            </a:r>
            <a:endParaRPr kumimoji="0" lang="en-US" sz="48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69</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7</a:t>
            </a:fld>
            <a:endParaRPr lang="en-US" dirty="0"/>
          </a:p>
        </p:txBody>
      </p:sp>
      <p:sp>
        <p:nvSpPr>
          <p:cNvPr id="3" name="Rectangle 2"/>
          <p:cNvSpPr/>
          <p:nvPr/>
        </p:nvSpPr>
        <p:spPr>
          <a:xfrm>
            <a:off x="0" y="228600"/>
            <a:ext cx="9144000" cy="5786199"/>
          </a:xfrm>
          <a:prstGeom prst="rect">
            <a:avLst/>
          </a:prstGeom>
        </p:spPr>
        <p:txBody>
          <a:bodyPr wrap="square">
            <a:spAutoFit/>
          </a:bodyPr>
          <a:lstStyle/>
          <a:p>
            <a:pPr lvl="0" algn="r" rtl="1" eaLnBrk="0" fontAlgn="base" hangingPunct="0">
              <a:spcBef>
                <a:spcPct val="0"/>
              </a:spcBef>
              <a:spcAft>
                <a:spcPct val="0"/>
              </a:spcAft>
            </a:pPr>
            <a:endParaRPr lang="en-US" b="1" dirty="0" smtClean="0">
              <a:latin typeface="Arial" pitchFamily="34" charset="0"/>
            </a:endParaRPr>
          </a:p>
          <a:p>
            <a:pPr lvl="0" algn="r" rtl="1" eaLnBrk="0" fontAlgn="base" hangingPunct="0">
              <a:spcBef>
                <a:spcPct val="0"/>
              </a:spcBef>
              <a:spcAft>
                <a:spcPct val="0"/>
              </a:spcAft>
            </a:pPr>
            <a:r>
              <a:rPr lang="ar-SA" sz="4400" b="1" dirty="0" smtClean="0">
                <a:solidFill>
                  <a:srgbClr val="000000"/>
                </a:solidFill>
                <a:latin typeface="Times New Roman" pitchFamily="18" charset="0"/>
                <a:ea typeface="Times New Roman" pitchFamily="18" charset="0"/>
              </a:rPr>
              <a:t>٣</a:t>
            </a:r>
            <a:r>
              <a:rPr lang="en-US"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الوقت سريع المضي ، واستعادته محض تمن</a:t>
            </a:r>
            <a:endParaRPr lang="en-US" sz="4400" b="1" dirty="0" smtClean="0">
              <a:latin typeface="Arial" pitchFamily="34" charset="0"/>
              <a:cs typeface="+mj-cs"/>
            </a:endParaRPr>
          </a:p>
          <a:p>
            <a:pPr lvl="0" algn="r" rtl="1" eaLnBrk="0" fontAlgn="base" hangingPunct="0">
              <a:spcBef>
                <a:spcPct val="0"/>
              </a:spcBef>
              <a:spcAft>
                <a:spcPct val="0"/>
              </a:spcAft>
            </a:pPr>
            <a:r>
              <a:rPr lang="ar-SA" sz="4400" b="1" dirty="0" smtClean="0">
                <a:solidFill>
                  <a:srgbClr val="000000"/>
                </a:solidFill>
                <a:latin typeface="Times New Roman" pitchFamily="18" charset="0"/>
                <a:ea typeface="Times New Roman" pitchFamily="18" charset="0"/>
                <a:cs typeface="+mj-cs"/>
              </a:rPr>
              <a:t>٤</a:t>
            </a:r>
            <a:r>
              <a:rPr lang="en-US"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الوقت مورد نادر وهو أنفس ما يملكه الإنسان</a:t>
            </a:r>
            <a:r>
              <a:rPr lang="en-US"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فهو وعاء لكل عمل وإنتاج ، وهو رأس المال</a:t>
            </a:r>
            <a:endParaRPr lang="en-US" sz="4400" b="1" dirty="0" smtClean="0">
              <a:latin typeface="Arial" pitchFamily="34" charset="0"/>
              <a:cs typeface="+mj-cs"/>
            </a:endParaRPr>
          </a:p>
          <a:p>
            <a:pPr lvl="0" algn="r" rtl="1" eaLnBrk="0" fontAlgn="base" hangingPunct="0">
              <a:spcBef>
                <a:spcPct val="0"/>
              </a:spcBef>
              <a:spcAft>
                <a:spcPct val="0"/>
              </a:spcAft>
            </a:pPr>
            <a:r>
              <a:rPr lang="ar-SA" sz="4400" b="1" dirty="0" smtClean="0">
                <a:solidFill>
                  <a:srgbClr val="000000"/>
                </a:solidFill>
                <a:latin typeface="Times New Roman" pitchFamily="18" charset="0"/>
                <a:ea typeface="Times New Roman" pitchFamily="18" charset="0"/>
                <a:cs typeface="+mj-cs"/>
              </a:rPr>
              <a:t>الحقيقي للإنسان .</a:t>
            </a:r>
            <a:endParaRPr lang="en-US" sz="4400" b="1" dirty="0" smtClean="0">
              <a:latin typeface="Arial" pitchFamily="34" charset="0"/>
              <a:cs typeface="+mj-cs"/>
            </a:endParaRPr>
          </a:p>
          <a:p>
            <a:pPr lvl="0" algn="r" rtl="1" eaLnBrk="0" fontAlgn="base" hangingPunct="0">
              <a:spcBef>
                <a:spcPct val="0"/>
              </a:spcBef>
              <a:spcAft>
                <a:spcPct val="0"/>
              </a:spcAft>
            </a:pPr>
            <a:r>
              <a:rPr lang="ar-SA" sz="4400" b="1" dirty="0" smtClean="0">
                <a:solidFill>
                  <a:srgbClr val="000000"/>
                </a:solidFill>
                <a:latin typeface="Times New Roman" pitchFamily="18" charset="0"/>
                <a:ea typeface="Times New Roman" pitchFamily="18" charset="0"/>
                <a:cs typeface="+mj-cs"/>
              </a:rPr>
              <a:t>٥</a:t>
            </a:r>
            <a:r>
              <a:rPr lang="en-US"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لا يمكن تخزينه أو إحلاله وهو يتخلل كل عمل</a:t>
            </a:r>
            <a:r>
              <a:rPr lang="en-US" sz="4400" b="1" dirty="0" smtClean="0">
                <a:solidFill>
                  <a:srgbClr val="000000"/>
                </a:solidFill>
                <a:latin typeface="Times New Roman" pitchFamily="18" charset="0"/>
                <a:ea typeface="Times New Roman" pitchFamily="18" charset="0"/>
                <a:cs typeface="+mj-cs"/>
              </a:rPr>
              <a:t> .</a:t>
            </a:r>
            <a:endParaRPr lang="en-US" sz="4400" b="1" dirty="0" smtClean="0">
              <a:latin typeface="Arial" pitchFamily="34" charset="0"/>
              <a:cs typeface="+mj-cs"/>
            </a:endParaRPr>
          </a:p>
          <a:p>
            <a:pPr lvl="0" algn="r" rtl="1" eaLnBrk="0" fontAlgn="base" hangingPunct="0">
              <a:spcBef>
                <a:spcPct val="0"/>
              </a:spcBef>
              <a:spcAft>
                <a:spcPct val="0"/>
              </a:spcAft>
            </a:pPr>
            <a:r>
              <a:rPr lang="ar-SA" sz="4400" b="1" dirty="0" smtClean="0">
                <a:solidFill>
                  <a:srgbClr val="000000"/>
                </a:solidFill>
                <a:latin typeface="Times New Roman" pitchFamily="18" charset="0"/>
                <a:ea typeface="Times New Roman" pitchFamily="18" charset="0"/>
                <a:cs typeface="+mj-cs"/>
              </a:rPr>
              <a:t>٦</a:t>
            </a:r>
            <a:r>
              <a:rPr lang="en-US"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لا يمكن شراؤه، أو بيعه،أو تأجيره ، أو حتي سرقته ، أو استعارته ، أو اقتراضه ، أو توفيره ، أو مضاعفته ، أو تصنيعه ، أو تغييره</a:t>
            </a:r>
            <a:r>
              <a:rPr lang="en-US" sz="4400" b="1" dirty="0" smtClean="0">
                <a:solidFill>
                  <a:srgbClr val="000000"/>
                </a:solidFill>
                <a:latin typeface="Times New Roman" pitchFamily="18" charset="0"/>
                <a:ea typeface="Times New Roman" pitchFamily="18" charset="0"/>
                <a:cs typeface="+mj-cs"/>
              </a:rPr>
              <a:t> .</a:t>
            </a:r>
            <a:endParaRPr lang="en-US" sz="4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70</a:t>
            </a:fld>
            <a:endParaRPr lang="en-US" dirty="0"/>
          </a:p>
        </p:txBody>
      </p:sp>
      <p:sp>
        <p:nvSpPr>
          <p:cNvPr id="3" name="Rectangle 2"/>
          <p:cNvSpPr/>
          <p:nvPr/>
        </p:nvSpPr>
        <p:spPr>
          <a:xfrm>
            <a:off x="0" y="304800"/>
            <a:ext cx="8915400" cy="4801314"/>
          </a:xfrm>
          <a:prstGeom prst="rect">
            <a:avLst/>
          </a:prstGeom>
        </p:spPr>
        <p:txBody>
          <a:bodyPr wrap="square">
            <a:spAutoFit/>
          </a:bodyPr>
          <a:lstStyle/>
          <a:p>
            <a:pPr lvl="0" algn="r" rtl="1" fontAlgn="base">
              <a:spcBef>
                <a:spcPct val="0"/>
              </a:spcBef>
              <a:spcAft>
                <a:spcPct val="0"/>
              </a:spcAft>
            </a:pPr>
            <a:endParaRPr lang="en-US" b="1" dirty="0" smtClean="0">
              <a:latin typeface="Arial" pitchFamily="34" charset="0"/>
            </a:endParaRPr>
          </a:p>
          <a:p>
            <a:pPr lvl="0" algn="r" rtl="1" eaLnBrk="0" fontAlgn="base" hangingPunct="0">
              <a:spcBef>
                <a:spcPct val="0"/>
              </a:spcBef>
              <a:spcAft>
                <a:spcPct val="0"/>
              </a:spcAft>
            </a:pPr>
            <a:r>
              <a:rPr lang="ar-SA" sz="4800" b="1" dirty="0" smtClean="0">
                <a:latin typeface="Times New Roman" pitchFamily="18" charset="0"/>
                <a:ea typeface="Times New Roman" pitchFamily="18" charset="0"/>
                <a:cs typeface="+mj-cs"/>
              </a:rPr>
              <a:t>وبذلك يسهم التنظيم في نجاح الخطة المحددة مسبقاً ونجاح العاملين تبعا لذلك في القيام بمهامهم الموكلة إليهم بكل كفاءة وفاعلية ، وبحيث يكون هناك قدر كبير من التفاعل بين العاملين فتتحقق بذلك الانسيابية والمرونة التي لا تخل بالعمل ومكوناته وأهدافه </a:t>
            </a:r>
            <a:r>
              <a:rPr lang="en-US" sz="4800" b="1" dirty="0" smtClean="0">
                <a:latin typeface="Times New Roman" pitchFamily="18" charset="0"/>
                <a:ea typeface="Times New Roman" pitchFamily="18" charset="0"/>
                <a:cs typeface="+mj-cs"/>
              </a:rPr>
              <a:t> .</a:t>
            </a:r>
            <a:r>
              <a:rPr lang="ar-SA" sz="4800" b="1" dirty="0" smtClean="0">
                <a:latin typeface="Times New Roman" pitchFamily="18" charset="0"/>
                <a:ea typeface="Times New Roman" pitchFamily="18" charset="0"/>
                <a:cs typeface="+mj-cs"/>
              </a:rPr>
              <a:t> </a:t>
            </a:r>
            <a:endParaRPr lang="en-US" sz="48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1"/>
          <p:cNvSpPr>
            <a:spLocks noChangeArrowheads="1"/>
          </p:cNvSpPr>
          <p:nvPr/>
        </p:nvSpPr>
        <p:spPr bwMode="auto">
          <a:xfrm>
            <a:off x="838200" y="735687"/>
            <a:ext cx="76962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spcBef>
                <a:spcPct val="0"/>
              </a:spcBef>
              <a:spcAft>
                <a:spcPct val="0"/>
              </a:spcAft>
            </a:pPr>
            <a:r>
              <a:rPr lang="ar-SA" sz="4000" b="1" dirty="0" smtClean="0">
                <a:latin typeface="Times New Roman" pitchFamily="18" charset="0"/>
                <a:ea typeface="Times New Roman" pitchFamily="18" charset="0"/>
                <a:cs typeface="+mj-cs"/>
              </a:rPr>
              <a:t>خامسا</a:t>
            </a:r>
            <a:r>
              <a:rPr lang="en-US" sz="4000" b="1" dirty="0" smtClean="0">
                <a:latin typeface="Times New Roman" pitchFamily="18" charset="0"/>
                <a:ea typeface="Times New Roman" pitchFamily="18" charset="0"/>
                <a:cs typeface="+mj-cs"/>
              </a:rPr>
              <a:t>: </a:t>
            </a:r>
            <a:r>
              <a:rPr lang="ar-SA" sz="4000" b="1" dirty="0" smtClean="0">
                <a:latin typeface="Times New Roman" pitchFamily="18" charset="0"/>
                <a:ea typeface="Times New Roman" pitchFamily="18" charset="0"/>
                <a:cs typeface="+mj-cs"/>
              </a:rPr>
              <a:t>مرحلة التنفيذ</a:t>
            </a:r>
            <a:r>
              <a:rPr lang="en-US" sz="4000" b="1" dirty="0" smtClean="0">
                <a:latin typeface="Times New Roman" pitchFamily="18" charset="0"/>
                <a:ea typeface="Times New Roman" pitchFamily="18" charset="0"/>
                <a:cs typeface="+mj-cs"/>
              </a:rPr>
              <a:t>:</a:t>
            </a:r>
            <a:endParaRPr lang="en-US" sz="4000" b="1" dirty="0" smtClean="0">
              <a:latin typeface="Arial" pitchFamily="34" charset="0"/>
              <a:cs typeface="+mj-cs"/>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Times New Roman" pitchFamily="18" charset="0"/>
                <a:ea typeface="Times New Roman" pitchFamily="18" charset="0"/>
                <a:cs typeface="+mj-cs"/>
              </a:rPr>
              <a:t>مرحلة التنفيذ هي المحك الفعلي للخطوات السابقة وهي الخطوة التي يتم من خلالها تنفيذ خطة العمل ، إضافة إلى أنها الخطوة التي تلبي مدى النجاح الذي تحقق من خلال القدرة والمهارة في تطبيق الخطوات السابقة ، وتوظيف جميع الجهود والإمكانات</a:t>
            </a: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en-US" sz="40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ar-SA" sz="4000"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71</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1"/>
          <p:cNvSpPr>
            <a:spLocks noChangeArrowheads="1"/>
          </p:cNvSpPr>
          <p:nvPr/>
        </p:nvSpPr>
        <p:spPr bwMode="auto">
          <a:xfrm>
            <a:off x="609600" y="800219"/>
            <a:ext cx="79248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Times New Roman" pitchFamily="18" charset="0"/>
                <a:ea typeface="Times New Roman" pitchFamily="18" charset="0"/>
                <a:cs typeface="+mj-cs"/>
              </a:rPr>
              <a:t>ولذلك من المهم خلال مرحلة التنفيذ الاهتمام بالتقييم المرحلي لما تم إنجازه ليساعد ذلك على البحث عن حلول ممكنة تسهم في تحجيم الأخطاء أو الحد منها قدر الإمكان ، لضمان أكبر قدر من النجاح ، كما تتضمن هذه المرحلة مهارات إدارية مهمة تتعلق بالتوجيه والرقابة والقدرة على اتخاذ</a:t>
            </a:r>
            <a:r>
              <a:rPr kumimoji="0" lang="ar-EG" sz="40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r>
              <a:rPr kumimoji="0" lang="ar-SA" sz="4000" b="1" i="0" u="none" strike="noStrike" cap="none" normalizeH="0" baseline="0" dirty="0" smtClean="0">
                <a:ln>
                  <a:noFill/>
                </a:ln>
                <a:solidFill>
                  <a:schemeClr val="tx1"/>
                </a:solidFill>
                <a:effectLst/>
                <a:latin typeface="Times New Roman" pitchFamily="18" charset="0"/>
                <a:ea typeface="Times New Roman" pitchFamily="18" charset="0"/>
                <a:cs typeface="+mj-cs"/>
              </a:rPr>
              <a:t>القرارات المناسبة</a:t>
            </a: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mj-cs"/>
              </a:rPr>
              <a:t> .</a:t>
            </a:r>
            <a:endParaRPr kumimoji="0" lang="en-US" sz="4000" b="1" i="0" u="none" strike="noStrike" cap="none" normalizeH="0" baseline="0" dirty="0" smtClean="0">
              <a:ln>
                <a:noFill/>
              </a:ln>
              <a:solidFill>
                <a:schemeClr val="tx1"/>
              </a:solidFill>
              <a:effectLst/>
              <a:latin typeface="Arial" pitchFamily="34" charset="0"/>
              <a:cs typeface="+mj-cs"/>
            </a:endParaRPr>
          </a:p>
        </p:txBody>
      </p:sp>
      <p:sp>
        <p:nvSpPr>
          <p:cNvPr id="5" name="Slide Number Placeholder 4"/>
          <p:cNvSpPr>
            <a:spLocks noGrp="1"/>
          </p:cNvSpPr>
          <p:nvPr>
            <p:ph type="sldNum" sz="quarter" idx="12"/>
          </p:nvPr>
        </p:nvSpPr>
        <p:spPr/>
        <p:txBody>
          <a:bodyPr/>
          <a:lstStyle/>
          <a:p>
            <a:fld id="{1EBADABD-4D31-4049-B937-512C5BAAFE4C}" type="slidenum">
              <a:rPr lang="en-US" smtClean="0"/>
              <a:pPr/>
              <a:t>72</a:t>
            </a:fld>
            <a:endParaRPr lang="en-US" dirty="0"/>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73</a:t>
            </a:fld>
            <a:endParaRPr lang="en-US" dirty="0"/>
          </a:p>
        </p:txBody>
      </p:sp>
      <p:sp>
        <p:nvSpPr>
          <p:cNvPr id="3" name="Rectangle 2"/>
          <p:cNvSpPr/>
          <p:nvPr/>
        </p:nvSpPr>
        <p:spPr>
          <a:xfrm>
            <a:off x="5486400" y="990600"/>
            <a:ext cx="2209800" cy="1569660"/>
          </a:xfrm>
          <a:prstGeom prst="rect">
            <a:avLst/>
          </a:prstGeom>
        </p:spPr>
        <p:txBody>
          <a:bodyPr wrap="square">
            <a:spAutoFit/>
          </a:bodyPr>
          <a:lstStyle/>
          <a:p>
            <a:pPr algn="ctr"/>
            <a:r>
              <a:rPr lang="ar-SA" sz="9600" b="1"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Monotype Koufi"/>
                <a:ea typeface="Monotype Koufi"/>
                <a:cs typeface="+mj-cs"/>
              </a:rPr>
              <a:t>شكرا</a:t>
            </a:r>
            <a:endParaRPr lang="en-US" sz="9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ea typeface="Monotype Koufi"/>
              <a:cs typeface="+mj-cs"/>
            </a:endParaRPr>
          </a:p>
        </p:txBody>
      </p:sp>
      <p:sp>
        <p:nvSpPr>
          <p:cNvPr id="7" name="Rectangle 6"/>
          <p:cNvSpPr/>
          <p:nvPr/>
        </p:nvSpPr>
        <p:spPr>
          <a:xfrm>
            <a:off x="2362200" y="1066800"/>
            <a:ext cx="3352800" cy="1569660"/>
          </a:xfrm>
          <a:prstGeom prst="rect">
            <a:avLst/>
          </a:prstGeom>
        </p:spPr>
        <p:txBody>
          <a:bodyPr wrap="square">
            <a:spAutoFit/>
          </a:bodyPr>
          <a:lstStyle/>
          <a:p>
            <a:pPr algn="ctr"/>
            <a:r>
              <a:rPr lang="ar-SA" sz="9600" b="1"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Monotype Koufi"/>
                <a:ea typeface="Monotype Koufi"/>
                <a:cs typeface="+mj-cs"/>
              </a:rPr>
              <a:t>لح</a:t>
            </a:r>
            <a:r>
              <a:rPr lang="ar-EG" sz="9600" b="1"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Monotype Koufi"/>
                <a:ea typeface="Monotype Koufi"/>
                <a:cs typeface="+mj-cs"/>
              </a:rPr>
              <a:t>ٌ</a:t>
            </a:r>
            <a:r>
              <a:rPr lang="ar-SA" sz="9600" b="1"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Monotype Koufi"/>
                <a:ea typeface="Monotype Koufi"/>
                <a:cs typeface="+mj-cs"/>
              </a:rPr>
              <a:t>سن</a:t>
            </a:r>
            <a:endParaRPr lang="en-US" sz="9600" b="1" dirty="0">
              <a:cs typeface="+mj-cs"/>
            </a:endParaRPr>
          </a:p>
        </p:txBody>
      </p:sp>
      <p:sp>
        <p:nvSpPr>
          <p:cNvPr id="10" name="Rectangle 9"/>
          <p:cNvSpPr/>
          <p:nvPr/>
        </p:nvSpPr>
        <p:spPr>
          <a:xfrm>
            <a:off x="457200" y="2743199"/>
            <a:ext cx="8305799" cy="1569660"/>
          </a:xfrm>
          <a:prstGeom prst="rect">
            <a:avLst/>
          </a:prstGeom>
        </p:spPr>
        <p:txBody>
          <a:bodyPr wrap="square">
            <a:spAutoFit/>
          </a:bodyPr>
          <a:lstStyle/>
          <a:p>
            <a:pPr algn="r"/>
            <a:r>
              <a:rPr lang="ar-SA" sz="9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Monotype Koufi"/>
                <a:ea typeface="Monotype Koufi"/>
                <a:cs typeface="Monotype Koufi"/>
              </a:rPr>
              <a:t>والمشاهـدة</a:t>
            </a:r>
            <a:r>
              <a:rPr lang="ar-EG" sz="9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Monotype Koufi"/>
                <a:ea typeface="Monotype Koufi"/>
                <a:cs typeface="Monotype Koufi"/>
              </a:rPr>
              <a:t> </a:t>
            </a:r>
            <a:r>
              <a:rPr lang="en-US" sz="9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Monotype Koufi"/>
                <a:ea typeface="Monotype Koufi"/>
                <a:cs typeface="Monotype Koufi"/>
              </a:rPr>
              <a:t> </a:t>
            </a:r>
            <a:r>
              <a:rPr lang="ar-SA" sz="9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Monotype Koufi"/>
                <a:ea typeface="Monotype Koufi"/>
                <a:cs typeface="Monotype Koufi"/>
              </a:rPr>
              <a:t>الاستماع</a:t>
            </a:r>
            <a:endParaRPr lang="en-US" sz="9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ea typeface="Monotype Koufi"/>
              <a:cs typeface="Monotype Koufi"/>
            </a:endParaRPr>
          </a:p>
        </p:txBody>
      </p:sp>
    </p:spTree>
  </p:cSld>
  <p:clrMapOvr>
    <a:masterClrMapping/>
  </p:clrMapOvr>
  <p:transition spd="slow">
    <p:wipe/>
    <p:sndAc>
      <p:stSnd>
        <p:snd r:embed="rId2" name="applaus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8</a:t>
            </a:fld>
            <a:endParaRPr lang="en-US" dirty="0"/>
          </a:p>
        </p:txBody>
      </p:sp>
      <p:sp>
        <p:nvSpPr>
          <p:cNvPr id="3" name="Rectangle 2"/>
          <p:cNvSpPr/>
          <p:nvPr/>
        </p:nvSpPr>
        <p:spPr>
          <a:xfrm>
            <a:off x="228600" y="762000"/>
            <a:ext cx="8686800" cy="3785652"/>
          </a:xfrm>
          <a:prstGeom prst="rect">
            <a:avLst/>
          </a:prstGeom>
        </p:spPr>
        <p:txBody>
          <a:bodyPr wrap="square">
            <a:spAutoFit/>
          </a:bodyPr>
          <a:lstStyle/>
          <a:p>
            <a:pPr lvl="0" algn="r" rtl="1" fontAlgn="base">
              <a:spcBef>
                <a:spcPct val="0"/>
              </a:spcBef>
              <a:spcAft>
                <a:spcPct val="0"/>
              </a:spcAft>
              <a:buFontTx/>
              <a:buChar char="-"/>
            </a:pPr>
            <a:r>
              <a:rPr lang="ar-SA" sz="4000" b="1" dirty="0" smtClean="0">
                <a:solidFill>
                  <a:srgbClr val="000000"/>
                </a:solidFill>
                <a:latin typeface="Times New Roman" pitchFamily="18" charset="0"/>
                <a:ea typeface="Times New Roman" pitchFamily="18" charset="0"/>
                <a:cs typeface="+mj-cs"/>
              </a:rPr>
              <a:t>الوقت مورد محدد يمتلكه جميع الناس،ولا يستطيع أحد زيادته .</a:t>
            </a:r>
            <a:endParaRPr lang="en-US" sz="4000" b="1" dirty="0" smtClean="0">
              <a:latin typeface="Arial" pitchFamily="34" charset="0"/>
              <a:cs typeface="+mj-cs"/>
            </a:endParaRPr>
          </a:p>
          <a:p>
            <a:pPr lvl="0" algn="r" rtl="1" eaLnBrk="0" fontAlgn="base" hangingPunct="0">
              <a:spcBef>
                <a:spcPct val="0"/>
              </a:spcBef>
              <a:spcAft>
                <a:spcPct val="0"/>
              </a:spcAft>
              <a:buFontTx/>
              <a:buChar char="-"/>
            </a:pPr>
            <a:r>
              <a:rPr lang="en-US" sz="4000" b="1" dirty="0" smtClean="0">
                <a:solidFill>
                  <a:srgbClr val="000000"/>
                </a:solidFill>
                <a:latin typeface="Times New Roman" pitchFamily="18" charset="0"/>
                <a:ea typeface="Times New Roman" pitchFamily="18" charset="0"/>
                <a:cs typeface="+mj-cs"/>
              </a:rPr>
              <a:t> </a:t>
            </a:r>
            <a:r>
              <a:rPr lang="ar-SA" sz="4000" b="1" dirty="0" smtClean="0">
                <a:solidFill>
                  <a:srgbClr val="000000"/>
                </a:solidFill>
                <a:latin typeface="Times New Roman" pitchFamily="18" charset="0"/>
                <a:ea typeface="Times New Roman" pitchFamily="18" charset="0"/>
                <a:cs typeface="+mj-cs"/>
              </a:rPr>
              <a:t>ضد الجميع ومع الجميع لا يمكن تحويله أو تأخيره</a:t>
            </a:r>
            <a:endParaRPr lang="en-US" sz="4000" b="1" dirty="0" smtClean="0">
              <a:latin typeface="Arial" pitchFamily="34" charset="0"/>
              <a:cs typeface="+mj-cs"/>
            </a:endParaRPr>
          </a:p>
          <a:p>
            <a:pPr lvl="0" algn="r" rtl="1" eaLnBrk="0" fontAlgn="base" hangingPunct="0">
              <a:spcBef>
                <a:spcPct val="0"/>
              </a:spcBef>
              <a:spcAft>
                <a:spcPct val="0"/>
              </a:spcAft>
            </a:pPr>
            <a:r>
              <a:rPr lang="ar-SA" sz="4000" b="1" dirty="0" smtClean="0">
                <a:solidFill>
                  <a:srgbClr val="000000"/>
                </a:solidFill>
                <a:latin typeface="Times New Roman" pitchFamily="18" charset="0"/>
                <a:ea typeface="Times New Roman" pitchFamily="18" charset="0"/>
                <a:cs typeface="+mj-cs"/>
              </a:rPr>
              <a:t>-أن الوقت لا يمكن الاستغناء عنه عند تنفيذ</a:t>
            </a:r>
            <a:endParaRPr lang="en-US" sz="4000" b="1" dirty="0" smtClean="0">
              <a:latin typeface="Arial" pitchFamily="34" charset="0"/>
              <a:cs typeface="+mj-cs"/>
            </a:endParaRPr>
          </a:p>
          <a:p>
            <a:pPr lvl="0" algn="r" rtl="1" eaLnBrk="0" fontAlgn="base" hangingPunct="0">
              <a:spcBef>
                <a:spcPct val="0"/>
              </a:spcBef>
              <a:spcAft>
                <a:spcPct val="0"/>
              </a:spcAft>
            </a:pPr>
            <a:r>
              <a:rPr lang="ar-SA" sz="4000" b="1" dirty="0" smtClean="0">
                <a:solidFill>
                  <a:srgbClr val="000000"/>
                </a:solidFill>
                <a:latin typeface="Times New Roman" pitchFamily="18" charset="0"/>
                <a:ea typeface="Times New Roman" pitchFamily="18" charset="0"/>
                <a:cs typeface="+mj-cs"/>
              </a:rPr>
              <a:t>الأعمال حيث يعتبر الوقت البعد المثالي لأي نشاط </a:t>
            </a:r>
            <a:endParaRPr lang="en-US" sz="4000" b="1" dirty="0" smtClean="0">
              <a:latin typeface="Arial" pitchFamily="34" charset="0"/>
              <a:cs typeface="+mj-cs"/>
            </a:endParaRPr>
          </a:p>
          <a:p>
            <a:pPr lvl="0" algn="r" rtl="1" eaLnBrk="0" fontAlgn="base" hangingPunct="0">
              <a:spcBef>
                <a:spcPct val="0"/>
              </a:spcBef>
              <a:spcAft>
                <a:spcPct val="0"/>
              </a:spcAft>
            </a:pPr>
            <a:r>
              <a:rPr lang="en-US" sz="4000" b="1" dirty="0" smtClean="0">
                <a:solidFill>
                  <a:srgbClr val="000000"/>
                </a:solidFill>
                <a:latin typeface="Times New Roman" pitchFamily="18" charset="0"/>
                <a:ea typeface="Times New Roman" pitchFamily="18" charset="0"/>
                <a:cs typeface="+mj-cs"/>
              </a:rPr>
              <a:t>- </a:t>
            </a:r>
            <a:r>
              <a:rPr lang="ar-SA" sz="4000" b="1" dirty="0" smtClean="0">
                <a:solidFill>
                  <a:srgbClr val="000000"/>
                </a:solidFill>
                <a:latin typeface="Times New Roman" pitchFamily="18" charset="0"/>
                <a:ea typeface="Times New Roman" pitchFamily="18" charset="0"/>
                <a:cs typeface="+mj-cs"/>
              </a:rPr>
              <a:t>يمكن تعظيمه وزيادته من خلال الاستغلال الأمثل له</a:t>
            </a:r>
            <a:endParaRPr lang="en-US" sz="40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ADABD-4D31-4049-B937-512C5BAAFE4C}" type="slidenum">
              <a:rPr lang="en-US" smtClean="0"/>
              <a:pPr/>
              <a:t>9</a:t>
            </a:fld>
            <a:endParaRPr lang="en-US" dirty="0"/>
          </a:p>
        </p:txBody>
      </p:sp>
      <p:sp>
        <p:nvSpPr>
          <p:cNvPr id="3" name="Rectangle 2"/>
          <p:cNvSpPr/>
          <p:nvPr/>
        </p:nvSpPr>
        <p:spPr>
          <a:xfrm>
            <a:off x="381000" y="457200"/>
            <a:ext cx="8458200" cy="5109091"/>
          </a:xfrm>
          <a:prstGeom prst="rect">
            <a:avLst/>
          </a:prstGeom>
        </p:spPr>
        <p:txBody>
          <a:bodyPr wrap="square">
            <a:spAutoFit/>
          </a:bodyPr>
          <a:lstStyle/>
          <a:p>
            <a:pPr lvl="0" algn="r" rtl="1" eaLnBrk="0" fontAlgn="base" hangingPunct="0">
              <a:spcBef>
                <a:spcPct val="0"/>
              </a:spcBef>
              <a:spcAft>
                <a:spcPct val="0"/>
              </a:spcAft>
            </a:pPr>
            <a:endParaRPr lang="en-US" b="1" dirty="0" smtClean="0">
              <a:latin typeface="Arial" pitchFamily="34" charset="0"/>
            </a:endParaRPr>
          </a:p>
          <a:p>
            <a:pPr lvl="0" algn="r" rtl="1" eaLnBrk="0" fontAlgn="base" hangingPunct="0">
              <a:spcBef>
                <a:spcPct val="0"/>
              </a:spcBef>
              <a:spcAft>
                <a:spcPct val="0"/>
              </a:spcAft>
            </a:pPr>
            <a:r>
              <a:rPr lang="en-US"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يمكن تضييعه ، ومن السخرية أن بعض وسائل التقنية الحديثة مثل الحاسوب </a:t>
            </a:r>
            <a:r>
              <a:rPr lang="en-US" sz="4400" b="1" dirty="0" smtClean="0">
                <a:solidFill>
                  <a:srgbClr val="000000"/>
                </a:solidFill>
                <a:latin typeface="Times New Roman" pitchFamily="18" charset="0"/>
                <a:ea typeface="Times New Roman" pitchFamily="18" charset="0"/>
                <a:cs typeface="+mj-cs"/>
              </a:rPr>
              <a:t> </a:t>
            </a:r>
            <a:r>
              <a:rPr lang="ar-SA" sz="4400" b="1" dirty="0" smtClean="0">
                <a:solidFill>
                  <a:srgbClr val="000000"/>
                </a:solidFill>
                <a:latin typeface="Times New Roman" pitchFamily="18" charset="0"/>
                <a:ea typeface="Times New Roman" pitchFamily="18" charset="0"/>
                <a:cs typeface="+mj-cs"/>
              </a:rPr>
              <a:t>والهاتف وغيرهما ، تسهم في ضياع الوقت وذلك من خلال سوء الاستخدام لتلك الوسائل بحيث تفقد قيمتها بالنسبة</a:t>
            </a:r>
            <a:endParaRPr lang="en-US" sz="4400" b="1" dirty="0" smtClean="0">
              <a:latin typeface="Arial" pitchFamily="34" charset="0"/>
              <a:cs typeface="+mj-cs"/>
            </a:endParaRPr>
          </a:p>
          <a:p>
            <a:pPr lvl="0" algn="r" rtl="1" eaLnBrk="0" fontAlgn="base" hangingPunct="0">
              <a:spcBef>
                <a:spcPct val="0"/>
              </a:spcBef>
              <a:spcAft>
                <a:spcPct val="0"/>
              </a:spcAft>
            </a:pPr>
            <a:r>
              <a:rPr lang="ar-SA" sz="4400" b="1" dirty="0" smtClean="0">
                <a:solidFill>
                  <a:srgbClr val="000000"/>
                </a:solidFill>
                <a:latin typeface="Times New Roman" pitchFamily="18" charset="0"/>
                <a:ea typeface="Times New Roman" pitchFamily="18" charset="0"/>
                <a:cs typeface="+mj-cs"/>
              </a:rPr>
              <a:t>للوقت فعوضاً عن دورها في ترشيده والإفادة منه تصبح من وسائل تبديده وضياعه</a:t>
            </a:r>
            <a:r>
              <a:rPr lang="en-US" sz="4400" b="1" dirty="0" smtClean="0">
                <a:solidFill>
                  <a:srgbClr val="000000"/>
                </a:solidFill>
                <a:latin typeface="Times New Roman" pitchFamily="18" charset="0"/>
                <a:ea typeface="Times New Roman" pitchFamily="18" charset="0"/>
                <a:cs typeface="+mj-cs"/>
              </a:rPr>
              <a:t> .</a:t>
            </a:r>
            <a:endParaRPr lang="en-US" sz="4400" b="1" dirty="0" smtClean="0">
              <a:latin typeface="Arial" pitchFamily="34" charset="0"/>
              <a:cs typeface="+mj-cs"/>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883</TotalTime>
  <Words>2962</Words>
  <Application>Microsoft Office PowerPoint</Application>
  <PresentationFormat>On-screen Show (4:3)</PresentationFormat>
  <Paragraphs>260</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الدورات التدريبية لمنسوبي الأمن العام</dc:title>
  <dc:creator>HP</dc:creator>
  <cp:lastModifiedBy>microship</cp:lastModifiedBy>
  <cp:revision>123</cp:revision>
  <dcterms:created xsi:type="dcterms:W3CDTF">2011-02-06T17:13:50Z</dcterms:created>
  <dcterms:modified xsi:type="dcterms:W3CDTF">2016-01-15T16:28:19Z</dcterms:modified>
</cp:coreProperties>
</file>